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  <p:sldMasterId id="2147483744" r:id="rId5"/>
    <p:sldMasterId id="2147483761" r:id="rId6"/>
  </p:sldMasterIdLst>
  <p:notesMasterIdLst>
    <p:notesMasterId r:id="rId31"/>
  </p:notesMasterIdLst>
  <p:sldIdLst>
    <p:sldId id="9739" r:id="rId7"/>
    <p:sldId id="9807" r:id="rId8"/>
    <p:sldId id="9808" r:id="rId9"/>
    <p:sldId id="9707" r:id="rId10"/>
    <p:sldId id="9709" r:id="rId11"/>
    <p:sldId id="9712" r:id="rId12"/>
    <p:sldId id="9711" r:id="rId13"/>
    <p:sldId id="9767" r:id="rId14"/>
    <p:sldId id="9722" r:id="rId15"/>
    <p:sldId id="9762" r:id="rId16"/>
    <p:sldId id="9770" r:id="rId17"/>
    <p:sldId id="9718" r:id="rId18"/>
    <p:sldId id="9765" r:id="rId19"/>
    <p:sldId id="9768" r:id="rId20"/>
    <p:sldId id="9713" r:id="rId21"/>
    <p:sldId id="9716" r:id="rId22"/>
    <p:sldId id="9766" r:id="rId23"/>
    <p:sldId id="9769" r:id="rId24"/>
    <p:sldId id="9812" r:id="rId25"/>
    <p:sldId id="9774" r:id="rId26"/>
    <p:sldId id="9811" r:id="rId27"/>
    <p:sldId id="9809" r:id="rId28"/>
    <p:sldId id="9810" r:id="rId29"/>
    <p:sldId id="279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71F126-2C19-D578-31A2-19CC41573978}" name="Børge Bogaard" initials="BB" userId="S::bbo@voltpoweranalytics.com::5df2e08e-a24a-451f-b4bd-909dc9d08642" providerId="AD"/>
  <p188:author id="{103A2576-08B5-6D1D-AEB6-DB265B65CB65}" name="Olav Botnen" initials="OB" userId="S::obo@voltpoweranalytics.com::b4468b13-e5dc-44a9-914b-9ff1af541419" providerId="AD"/>
  <p188:author id="{983CBA95-A659-5D72-1E05-9D38893272D6}" name="Peter Fagan" initials="PF" userId="S::pfa@voltpoweranalytics.com::ed6955a6-9bba-4e49-a93d-8dea00d5caa8" providerId="AD"/>
  <p188:author id="{18E63FA2-F848-A630-369B-AEC30AE2B5AC}" name="Katinka Bogaard" initials="" userId="S::kbo@voltpoweranalytics.com::706078f0-c097-4cfa-98f0-280f182de13c" providerId="AD"/>
  <p188:author id="{95CDACC0-AC93-CA73-3575-FC04D014982F}" name="Guest User" initials="GU" userId="S::urn:spo:anon#2773afdabeead922a0c2bbbf9e59880fea7703a9f8163deac77a0498613048dc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F56"/>
    <a:srgbClr val="141F44"/>
    <a:srgbClr val="0B2554"/>
    <a:srgbClr val="FFFFFF"/>
    <a:srgbClr val="0B1227"/>
    <a:srgbClr val="1D3560"/>
    <a:srgbClr val="97B7F1"/>
    <a:srgbClr val="203561"/>
    <a:srgbClr val="C5D7F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1B786-72A1-4DC8-8D2A-31B45DBDEFC0}" v="71" dt="2024-06-12T21:54:52.785"/>
    <p1510:client id="{FE565C71-E731-4A51-8958-825B02E975C3}" v="132" dt="2024-06-12T21:42:33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00132918712439E-2"/>
          <c:y val="0.1094062672154901"/>
          <c:w val="0.91520845058409528"/>
          <c:h val="0.71189436610428836"/>
        </c:manualLayout>
      </c:layout>
      <c:lineChart>
        <c:grouping val="standard"/>
        <c:varyColors val="0"/>
        <c:ser>
          <c:idx val="1"/>
          <c:order val="0"/>
          <c:tx>
            <c:strRef>
              <c:f>'Årlige verdier naboland'!$C$3</c:f>
              <c:strCache>
                <c:ptCount val="1"/>
                <c:pt idx="0">
                  <c:v>FI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naboland'!$B$4:$B$15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naboland'!$C$4:$C$15</c:f>
              <c:numCache>
                <c:formatCode>0</c:formatCode>
                <c:ptCount val="12"/>
                <c:pt idx="0">
                  <c:v>57.5</c:v>
                </c:pt>
                <c:pt idx="1">
                  <c:v>50.4</c:v>
                </c:pt>
                <c:pt idx="2">
                  <c:v>53.4</c:v>
                </c:pt>
                <c:pt idx="3">
                  <c:v>57.7</c:v>
                </c:pt>
                <c:pt idx="4">
                  <c:v>70.2</c:v>
                </c:pt>
                <c:pt idx="5">
                  <c:v>75.400000000000006</c:v>
                </c:pt>
                <c:pt idx="6">
                  <c:v>78.8</c:v>
                </c:pt>
                <c:pt idx="7">
                  <c:v>78.099999999999994</c:v>
                </c:pt>
                <c:pt idx="8">
                  <c:v>73.900000000000006</c:v>
                </c:pt>
                <c:pt idx="9">
                  <c:v>67.900000000000006</c:v>
                </c:pt>
                <c:pt idx="10">
                  <c:v>62.7</c:v>
                </c:pt>
                <c:pt idx="11">
                  <c:v>59.2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21-410B-AF72-465586D76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6367264"/>
        <c:axId val="517266288"/>
      </c:lineChart>
      <c:catAx>
        <c:axId val="59636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17266288"/>
        <c:crosses val="autoZero"/>
        <c:auto val="1"/>
        <c:lblAlgn val="ctr"/>
        <c:lblOffset val="100"/>
        <c:noMultiLvlLbl val="0"/>
      </c:catAx>
      <c:valAx>
        <c:axId val="517266288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636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238229599102708"/>
          <c:y val="0.91551637488905924"/>
          <c:w val="0.35523530297806954"/>
          <c:h val="6.6596935179058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b-NO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376371987430996E-2"/>
          <c:y val="0.10654392271151571"/>
          <c:w val="0.93659359289150967"/>
          <c:h val="0.72278012083425081"/>
        </c:manualLayout>
      </c:layout>
      <c:lineChart>
        <c:grouping val="standard"/>
        <c:varyColors val="0"/>
        <c:ser>
          <c:idx val="1"/>
          <c:order val="0"/>
          <c:tx>
            <c:strRef>
              <c:f>'Årlige verdier Sverige'!$C$3</c:f>
              <c:strCache>
                <c:ptCount val="1"/>
                <c:pt idx="0">
                  <c:v>SE1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Sverige'!$B$4:$B$15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Sverige'!$C$4:$C$15</c:f>
              <c:numCache>
                <c:formatCode>0</c:formatCode>
                <c:ptCount val="12"/>
                <c:pt idx="0">
                  <c:v>42.8</c:v>
                </c:pt>
                <c:pt idx="1">
                  <c:v>45.1</c:v>
                </c:pt>
                <c:pt idx="2">
                  <c:v>48.9</c:v>
                </c:pt>
                <c:pt idx="3">
                  <c:v>54.8</c:v>
                </c:pt>
                <c:pt idx="4">
                  <c:v>67.900000000000006</c:v>
                </c:pt>
                <c:pt idx="5">
                  <c:v>73.099999999999994</c:v>
                </c:pt>
                <c:pt idx="6">
                  <c:v>76.8</c:v>
                </c:pt>
                <c:pt idx="7">
                  <c:v>76.400000000000006</c:v>
                </c:pt>
                <c:pt idx="8">
                  <c:v>71.7</c:v>
                </c:pt>
                <c:pt idx="9">
                  <c:v>66</c:v>
                </c:pt>
                <c:pt idx="10">
                  <c:v>60</c:v>
                </c:pt>
                <c:pt idx="11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32-42E0-9618-59E6F242AB76}"/>
            </c:ext>
          </c:extLst>
        </c:ser>
        <c:ser>
          <c:idx val="2"/>
          <c:order val="1"/>
          <c:tx>
            <c:strRef>
              <c:f>'Årlige verdier Sverige'!$D$3</c:f>
              <c:strCache>
                <c:ptCount val="1"/>
                <c:pt idx="0">
                  <c:v>SE2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Sverige'!$B$4:$B$15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Sverige'!$D$4:$D$15</c:f>
              <c:numCache>
                <c:formatCode>0</c:formatCode>
                <c:ptCount val="12"/>
                <c:pt idx="0">
                  <c:v>43.1</c:v>
                </c:pt>
                <c:pt idx="1">
                  <c:v>45.4</c:v>
                </c:pt>
                <c:pt idx="2">
                  <c:v>49.4</c:v>
                </c:pt>
                <c:pt idx="3">
                  <c:v>55.4</c:v>
                </c:pt>
                <c:pt idx="4">
                  <c:v>69</c:v>
                </c:pt>
                <c:pt idx="5">
                  <c:v>73.900000000000006</c:v>
                </c:pt>
                <c:pt idx="6">
                  <c:v>77.400000000000006</c:v>
                </c:pt>
                <c:pt idx="7">
                  <c:v>76.8</c:v>
                </c:pt>
                <c:pt idx="8">
                  <c:v>72.099999999999994</c:v>
                </c:pt>
                <c:pt idx="9">
                  <c:v>66.5</c:v>
                </c:pt>
                <c:pt idx="10">
                  <c:v>60.6</c:v>
                </c:pt>
                <c:pt idx="11">
                  <c:v>56.6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32-42E0-9618-59E6F242AB76}"/>
            </c:ext>
          </c:extLst>
        </c:ser>
        <c:ser>
          <c:idx val="3"/>
          <c:order val="2"/>
          <c:tx>
            <c:strRef>
              <c:f>'Årlige verdier Sverige'!$E$3</c:f>
              <c:strCache>
                <c:ptCount val="1"/>
                <c:pt idx="0">
                  <c:v>SE3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Sverige'!$B$4:$B$15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Sverige'!$E$4:$E$15</c:f>
              <c:numCache>
                <c:formatCode>0</c:formatCode>
                <c:ptCount val="12"/>
                <c:pt idx="0">
                  <c:v>53.5</c:v>
                </c:pt>
                <c:pt idx="1">
                  <c:v>51</c:v>
                </c:pt>
                <c:pt idx="2">
                  <c:v>56.1</c:v>
                </c:pt>
                <c:pt idx="3">
                  <c:v>60.9</c:v>
                </c:pt>
                <c:pt idx="4">
                  <c:v>73.599999999999994</c:v>
                </c:pt>
                <c:pt idx="5">
                  <c:v>78.099999999999994</c:v>
                </c:pt>
                <c:pt idx="6">
                  <c:v>81.5</c:v>
                </c:pt>
                <c:pt idx="7">
                  <c:v>80.900000000000006</c:v>
                </c:pt>
                <c:pt idx="8">
                  <c:v>76</c:v>
                </c:pt>
                <c:pt idx="9">
                  <c:v>68.7</c:v>
                </c:pt>
                <c:pt idx="10">
                  <c:v>63</c:v>
                </c:pt>
                <c:pt idx="11">
                  <c:v>58.9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32-42E0-9618-59E6F242AB76}"/>
            </c:ext>
          </c:extLst>
        </c:ser>
        <c:ser>
          <c:idx val="4"/>
          <c:order val="3"/>
          <c:tx>
            <c:strRef>
              <c:f>'Årlige verdier Sverige'!$F$3</c:f>
              <c:strCache>
                <c:ptCount val="1"/>
                <c:pt idx="0">
                  <c:v>SE4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Sverige'!$B$4:$B$15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Sverige'!$F$4:$F$15</c:f>
              <c:numCache>
                <c:formatCode>0</c:formatCode>
                <c:ptCount val="12"/>
                <c:pt idx="0">
                  <c:v>56.8</c:v>
                </c:pt>
                <c:pt idx="1">
                  <c:v>55.8</c:v>
                </c:pt>
                <c:pt idx="2">
                  <c:v>60.7</c:v>
                </c:pt>
                <c:pt idx="3">
                  <c:v>64.8</c:v>
                </c:pt>
                <c:pt idx="4">
                  <c:v>77.2</c:v>
                </c:pt>
                <c:pt idx="5">
                  <c:v>80.8</c:v>
                </c:pt>
                <c:pt idx="6">
                  <c:v>83.7</c:v>
                </c:pt>
                <c:pt idx="7">
                  <c:v>82.7</c:v>
                </c:pt>
                <c:pt idx="8">
                  <c:v>77.7</c:v>
                </c:pt>
                <c:pt idx="9">
                  <c:v>69.900000000000006</c:v>
                </c:pt>
                <c:pt idx="10">
                  <c:v>64.5</c:v>
                </c:pt>
                <c:pt idx="11">
                  <c:v>61.5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32-42E0-9618-59E6F242AB76}"/>
            </c:ext>
          </c:extLst>
        </c:ser>
        <c:ser>
          <c:idx val="5"/>
          <c:order val="4"/>
          <c:tx>
            <c:strRef>
              <c:f>'Årlige verdier Sverige'!$G$3</c:f>
              <c:strCache>
                <c:ptCount val="1"/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'Årlige verdier Sverige'!$B$4:$B$15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'Årlige verdier Sverige'!$G$4:$G$15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32-42E0-9618-59E6F242A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6367264"/>
        <c:axId val="517266288"/>
      </c:lineChart>
      <c:catAx>
        <c:axId val="59636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17266288"/>
        <c:crosses val="autoZero"/>
        <c:auto val="1"/>
        <c:lblAlgn val="ctr"/>
        <c:lblOffset val="100"/>
        <c:noMultiLvlLbl val="0"/>
      </c:catAx>
      <c:valAx>
        <c:axId val="517266288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636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34072726314130203"/>
          <c:y val="0.92281337386072293"/>
          <c:w val="0.31854536611976586"/>
          <c:h val="7.1540120092736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b-NO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0.18902</cdr:x>
      <cdr:y>0.07025</cdr:y>
    </cdr:to>
    <cdr:sp macro="" textlink="">
      <cdr:nvSpPr>
        <cdr:cNvPr id="2" name="TekstSylinder 1">
          <a:extLst xmlns:a="http://schemas.openxmlformats.org/drawingml/2006/main">
            <a:ext uri="{FF2B5EF4-FFF2-40B4-BE49-F238E27FC236}">
              <a16:creationId xmlns:a16="http://schemas.microsoft.com/office/drawing/2014/main" id="{722FE3AC-C4AE-43F6-A596-6108740E70EA}"/>
            </a:ext>
          </a:extLst>
        </cdr:cNvPr>
        <cdr:cNvSpPr txBox="1"/>
      </cdr:nvSpPr>
      <cdr:spPr>
        <a:xfrm xmlns:a="http://schemas.openxmlformats.org/drawingml/2006/main">
          <a:off x="0" y="-1472630"/>
          <a:ext cx="1799501" cy="340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600" dirty="0"/>
            <a:t>Nominal</a:t>
          </a:r>
          <a:r>
            <a:rPr lang="nb-NO" sz="1600" baseline="0" dirty="0"/>
            <a:t> Euro/</a:t>
          </a:r>
          <a:r>
            <a:rPr lang="nb-NO" sz="1600" baseline="0" dirty="0" err="1"/>
            <a:t>MWh</a:t>
          </a:r>
          <a:endParaRPr lang="nb-NO" sz="1600" baseline="0" dirty="0"/>
        </a:p>
      </cdr:txBody>
    </cdr:sp>
  </cdr:relSizeAnchor>
  <cdr:relSizeAnchor xmlns:cdr="http://schemas.openxmlformats.org/drawingml/2006/chartDrawing">
    <cdr:from>
      <cdr:x>0.07267</cdr:x>
      <cdr:y>0.42902</cdr:y>
    </cdr:from>
    <cdr:to>
      <cdr:x>0.1668</cdr:x>
      <cdr:y>0.5161</cdr:y>
    </cdr:to>
    <cdr:sp macro="" textlink="">
      <cdr:nvSpPr>
        <cdr:cNvPr id="3" name="Rektangel 2">
          <a:extLst xmlns:a="http://schemas.openxmlformats.org/drawingml/2006/main">
            <a:ext uri="{FF2B5EF4-FFF2-40B4-BE49-F238E27FC236}">
              <a16:creationId xmlns:a16="http://schemas.microsoft.com/office/drawing/2014/main" id="{3C6C3E65-69AE-7C98-1D3B-2D89DE2EF6C8}"/>
            </a:ext>
          </a:extLst>
        </cdr:cNvPr>
        <cdr:cNvSpPr/>
      </cdr:nvSpPr>
      <cdr:spPr>
        <a:xfrm xmlns:a="http://schemas.openxmlformats.org/drawingml/2006/main">
          <a:off x="691814" y="1827702"/>
          <a:ext cx="896112" cy="37096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2">
            <a:shade val="15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b-N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0.21061</cdr:x>
      <cdr:y>0.07025</cdr:y>
    </cdr:to>
    <cdr:sp macro="" textlink="">
      <cdr:nvSpPr>
        <cdr:cNvPr id="2" name="TekstSylinder 1">
          <a:extLst xmlns:a="http://schemas.openxmlformats.org/drawingml/2006/main">
            <a:ext uri="{FF2B5EF4-FFF2-40B4-BE49-F238E27FC236}">
              <a16:creationId xmlns:a16="http://schemas.microsoft.com/office/drawing/2014/main" id="{722FE3AC-C4AE-43F6-A596-6108740E70EA}"/>
            </a:ext>
          </a:extLst>
        </cdr:cNvPr>
        <cdr:cNvSpPr txBox="1"/>
      </cdr:nvSpPr>
      <cdr:spPr>
        <a:xfrm xmlns:a="http://schemas.openxmlformats.org/drawingml/2006/main">
          <a:off x="0" y="-1356258"/>
          <a:ext cx="1945188" cy="311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600" dirty="0"/>
            <a:t>Nominal</a:t>
          </a:r>
          <a:r>
            <a:rPr lang="nb-NO" sz="1600" baseline="0" dirty="0"/>
            <a:t> Euro/</a:t>
          </a:r>
          <a:r>
            <a:rPr lang="nb-NO" sz="1600" baseline="0" dirty="0" err="1"/>
            <a:t>MWh</a:t>
          </a:r>
          <a:endParaRPr lang="nb-NO" sz="1600" baseline="0" dirty="0"/>
        </a:p>
      </cdr:txBody>
    </cdr:sp>
  </cdr:relSizeAnchor>
  <cdr:relSizeAnchor xmlns:cdr="http://schemas.openxmlformats.org/drawingml/2006/chartDrawing">
    <cdr:from>
      <cdr:x>0.62155</cdr:x>
      <cdr:y>0.34315</cdr:y>
    </cdr:from>
    <cdr:to>
      <cdr:x>0.83738</cdr:x>
      <cdr:y>0.52745</cdr:y>
    </cdr:to>
    <cdr:sp macro="" textlink="">
      <cdr:nvSpPr>
        <cdr:cNvPr id="3" name="Rektangel 2">
          <a:extLst xmlns:a="http://schemas.openxmlformats.org/drawingml/2006/main">
            <a:ext uri="{FF2B5EF4-FFF2-40B4-BE49-F238E27FC236}">
              <a16:creationId xmlns:a16="http://schemas.microsoft.com/office/drawing/2014/main" id="{3D9A3D10-C8C1-C9C1-6AAA-0A5543E56496}"/>
            </a:ext>
          </a:extLst>
        </cdr:cNvPr>
        <cdr:cNvSpPr/>
      </cdr:nvSpPr>
      <cdr:spPr>
        <a:xfrm xmlns:a="http://schemas.openxmlformats.org/drawingml/2006/main" rot="1139713">
          <a:off x="5740714" y="1522552"/>
          <a:ext cx="1993418" cy="817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algn="ctr" defTabSz="914400" rtl="0" eaLnBrk="1" latinLnBrk="0" hangingPunct="1"/>
          <a:r>
            <a:rPr lang="nb-NO" sz="1400" b="1" dirty="0">
              <a:solidFill>
                <a:schemeClr val="tx1"/>
              </a:solidFill>
              <a:latin typeface="Avenir Next LT Pro" panose="020B0504020202020204" pitchFamily="34" charset="0"/>
            </a:rPr>
            <a:t>Falling </a:t>
          </a:r>
          <a:r>
            <a:rPr lang="nb-NO" sz="1400" b="1" dirty="0" err="1">
              <a:solidFill>
                <a:schemeClr val="tx1"/>
              </a:solidFill>
              <a:latin typeface="Avenir Next LT Pro" panose="020B0504020202020204" pitchFamily="34" charset="0"/>
            </a:rPr>
            <a:t>with</a:t>
          </a:r>
          <a:r>
            <a:rPr lang="nb-NO" sz="1400" b="1" dirty="0">
              <a:solidFill>
                <a:schemeClr val="tx1"/>
              </a:solidFill>
              <a:latin typeface="Avenir Next LT Pro" panose="020B0504020202020204" pitchFamily="34" charset="0"/>
            </a:rPr>
            <a:t> more  </a:t>
          </a:r>
          <a:r>
            <a:rPr lang="nb-NO" sz="1400" b="1" dirty="0" err="1">
              <a:solidFill>
                <a:schemeClr val="tx1"/>
              </a:solidFill>
              <a:latin typeface="Avenir Next LT Pro" panose="020B0504020202020204" pitchFamily="34" charset="0"/>
            </a:rPr>
            <a:t>supply</a:t>
          </a:r>
          <a:endParaRPr lang="nb-NO" sz="1400" b="1" dirty="0">
            <a:solidFill>
              <a:schemeClr val="tx1"/>
            </a:solidFill>
            <a:latin typeface="Avenir Next LT Pro" panose="020B0504020202020204" pitchFamily="34" charset="0"/>
          </a:endParaRPr>
        </a:p>
      </cdr:txBody>
    </cdr:sp>
  </cdr:relSizeAnchor>
  <cdr:relSizeAnchor xmlns:cdr="http://schemas.openxmlformats.org/drawingml/2006/chartDrawing">
    <cdr:from>
      <cdr:x>0.0804</cdr:x>
      <cdr:y>0.42337</cdr:y>
    </cdr:from>
    <cdr:to>
      <cdr:x>0.17743</cdr:x>
      <cdr:y>0.51043</cdr:y>
    </cdr:to>
    <cdr:sp macro="" textlink="">
      <cdr:nvSpPr>
        <cdr:cNvPr id="4" name="Rektangel 3">
          <a:extLst xmlns:a="http://schemas.openxmlformats.org/drawingml/2006/main">
            <a:ext uri="{FF2B5EF4-FFF2-40B4-BE49-F238E27FC236}">
              <a16:creationId xmlns:a16="http://schemas.microsoft.com/office/drawing/2014/main" id="{427A6C64-B01B-63D3-644C-96D938C852F7}"/>
            </a:ext>
          </a:extLst>
        </cdr:cNvPr>
        <cdr:cNvSpPr/>
      </cdr:nvSpPr>
      <cdr:spPr>
        <a:xfrm xmlns:a="http://schemas.openxmlformats.org/drawingml/2006/main">
          <a:off x="742614" y="1878502"/>
          <a:ext cx="896112" cy="3862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2">
            <a:shade val="15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b-NO"/>
        </a:p>
      </cdr:txBody>
    </cdr:sp>
  </cdr:relSizeAnchor>
  <cdr:relSizeAnchor xmlns:cdr="http://schemas.openxmlformats.org/drawingml/2006/chartDrawing">
    <cdr:from>
      <cdr:x>0.07897</cdr:x>
      <cdr:y>0.5255</cdr:y>
    </cdr:from>
    <cdr:to>
      <cdr:x>0.176</cdr:x>
      <cdr:y>0.61256</cdr:y>
    </cdr:to>
    <cdr:sp macro="" textlink="">
      <cdr:nvSpPr>
        <cdr:cNvPr id="5" name="Rektangel 4">
          <a:extLst xmlns:a="http://schemas.openxmlformats.org/drawingml/2006/main">
            <a:ext uri="{FF2B5EF4-FFF2-40B4-BE49-F238E27FC236}">
              <a16:creationId xmlns:a16="http://schemas.microsoft.com/office/drawing/2014/main" id="{2E7E10A2-47FC-CD9E-D30B-B68237DDDCB0}"/>
            </a:ext>
          </a:extLst>
        </cdr:cNvPr>
        <cdr:cNvSpPr/>
      </cdr:nvSpPr>
      <cdr:spPr>
        <a:xfrm xmlns:a="http://schemas.openxmlformats.org/drawingml/2006/main">
          <a:off x="729406" y="2331638"/>
          <a:ext cx="896112" cy="3862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2">
            <a:shade val="15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b-NO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BE878-A7C2-46FB-807C-586CB9D21083}" type="datetimeFigureOut">
              <a:rPr lang="nb-NO" smtClean="0"/>
              <a:t>12.06.2024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FCF64-1924-411D-B8BF-C5E42BF57E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626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CF64-1924-411D-B8BF-C5E42BF57E5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54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CF64-1924-411D-B8BF-C5E42BF57E5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14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CF64-1924-411D-B8BF-C5E42BF57E5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58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CF64-1924-411D-B8BF-C5E42BF57E5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55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FCF64-1924-411D-B8BF-C5E42BF57E5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F8FDC-DB1C-88DB-082B-0CFC7960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8E088D1-9201-F8FA-CBE8-C7817A3EF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98963E9-2B00-1608-C477-6C27902D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96CD83-B07B-4F68-F83C-119499459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FCF64-1924-411D-B8BF-C5E42BF57E5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4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1BFA21-859F-FE80-0FC4-CDC7FF8772EF}"/>
              </a:ext>
            </a:extLst>
          </p:cNvPr>
          <p:cNvSpPr/>
          <p:nvPr userDrawn="1"/>
        </p:nvSpPr>
        <p:spPr>
          <a:xfrm>
            <a:off x="1" y="0"/>
            <a:ext cx="12192000" cy="5348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D903C1-0F2A-4336-186E-F7580D197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25111"/>
          <a:stretch/>
        </p:blipFill>
        <p:spPr>
          <a:xfrm>
            <a:off x="0" y="0"/>
            <a:ext cx="12191999" cy="5348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EDAA-BA82-FC85-4EB4-8021C435AF9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7257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FF0B1-4E3E-2688-421F-5F5FC024ABF2}"/>
              </a:ext>
            </a:extLst>
          </p:cNvPr>
          <p:cNvCxnSpPr/>
          <p:nvPr/>
        </p:nvCxnSpPr>
        <p:spPr>
          <a:xfrm>
            <a:off x="436838" y="2387879"/>
            <a:ext cx="112776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C75BD70-D224-4221-3516-44E8FAFF20A2}"/>
              </a:ext>
            </a:extLst>
          </p:cNvPr>
          <p:cNvSpPr/>
          <p:nvPr/>
        </p:nvSpPr>
        <p:spPr>
          <a:xfrm>
            <a:off x="1255903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0A0BA3-CF44-7A56-4E76-2DE9CF2E2B72}"/>
              </a:ext>
            </a:extLst>
          </p:cNvPr>
          <p:cNvSpPr/>
          <p:nvPr/>
        </p:nvSpPr>
        <p:spPr>
          <a:xfrm>
            <a:off x="3157490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BAAEEF-FC8F-536A-59EF-C20065DD095C}"/>
              </a:ext>
            </a:extLst>
          </p:cNvPr>
          <p:cNvSpPr/>
          <p:nvPr/>
        </p:nvSpPr>
        <p:spPr>
          <a:xfrm>
            <a:off x="505907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87DE50-4CB4-A0ED-4C01-39255B2CA48B}"/>
              </a:ext>
            </a:extLst>
          </p:cNvPr>
          <p:cNvSpPr/>
          <p:nvPr/>
        </p:nvSpPr>
        <p:spPr>
          <a:xfrm>
            <a:off x="6960664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5236CA-4081-73F4-F6AD-5BDDEFE8CFCC}"/>
              </a:ext>
            </a:extLst>
          </p:cNvPr>
          <p:cNvSpPr/>
          <p:nvPr/>
        </p:nvSpPr>
        <p:spPr>
          <a:xfrm>
            <a:off x="8862251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9F2C6C-2DFD-4586-29E3-D4FFE4B1FB4E}"/>
              </a:ext>
            </a:extLst>
          </p:cNvPr>
          <p:cNvSpPr/>
          <p:nvPr/>
        </p:nvSpPr>
        <p:spPr>
          <a:xfrm>
            <a:off x="1076383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E9C306-497F-5A13-94FC-C3C0141ABE12}"/>
              </a:ext>
            </a:extLst>
          </p:cNvPr>
          <p:cNvSpPr/>
          <p:nvPr/>
        </p:nvSpPr>
        <p:spPr>
          <a:xfrm>
            <a:off x="1270304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385862-AEE7-67E6-E0D4-0082352E9DD7}"/>
              </a:ext>
            </a:extLst>
          </p:cNvPr>
          <p:cNvSpPr/>
          <p:nvPr/>
        </p:nvSpPr>
        <p:spPr>
          <a:xfrm>
            <a:off x="3171891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AAA38C-AF1A-AA6C-3BD4-2E1AE6562F11}"/>
              </a:ext>
            </a:extLst>
          </p:cNvPr>
          <p:cNvSpPr/>
          <p:nvPr/>
        </p:nvSpPr>
        <p:spPr>
          <a:xfrm>
            <a:off x="507347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89448-B75C-7C23-D5A6-9176E0E5C7FC}"/>
              </a:ext>
            </a:extLst>
          </p:cNvPr>
          <p:cNvSpPr/>
          <p:nvPr/>
        </p:nvSpPr>
        <p:spPr>
          <a:xfrm>
            <a:off x="6975065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94F26C-7481-CF20-CF22-868E579F900E}"/>
              </a:ext>
            </a:extLst>
          </p:cNvPr>
          <p:cNvSpPr/>
          <p:nvPr/>
        </p:nvSpPr>
        <p:spPr>
          <a:xfrm>
            <a:off x="8876652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9E7CC5-1226-514A-EF68-433C482DB010}"/>
              </a:ext>
            </a:extLst>
          </p:cNvPr>
          <p:cNvSpPr/>
          <p:nvPr/>
        </p:nvSpPr>
        <p:spPr>
          <a:xfrm>
            <a:off x="1077823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83812E-B319-2BCA-FA65-2DC74EDA7C27}"/>
              </a:ext>
            </a:extLst>
          </p:cNvPr>
          <p:cNvGrpSpPr/>
          <p:nvPr/>
        </p:nvGrpSpPr>
        <p:grpSpPr>
          <a:xfrm>
            <a:off x="1331195" y="2506261"/>
            <a:ext cx="9507934" cy="401536"/>
            <a:chOff x="1351557" y="2788558"/>
            <a:chExt cx="9507934" cy="44417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E120F4-B9D1-3796-67AF-172C664A77A8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464615-C7BE-C536-B101-C3FCBFA17496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68A3E5-5E75-AF8E-D557-024489C40F3A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FD84DE-B944-251D-4F21-9962D3B16EAC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CE8E6D-2ED6-B606-2FA1-2CF57514CDEB}"/>
                </a:ext>
              </a:extLst>
            </p:cNvPr>
            <p:cNvCxnSpPr>
              <a:cxnSpLocks/>
            </p:cNvCxnSpPr>
            <p:nvPr/>
          </p:nvCxnSpPr>
          <p:spPr>
            <a:xfrm>
              <a:off x="8957905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95DCD5-E29C-E69D-EA8C-9F53ACE9AAA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949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1847D4-CA7B-3163-0FE3-4F45059BEB24}"/>
              </a:ext>
            </a:extLst>
          </p:cNvPr>
          <p:cNvSpPr/>
          <p:nvPr/>
        </p:nvSpPr>
        <p:spPr>
          <a:xfrm>
            <a:off x="442597" y="1732333"/>
            <a:ext cx="1920636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2C3067-C40C-228A-9F81-7BEC896FD481}"/>
              </a:ext>
            </a:extLst>
          </p:cNvPr>
          <p:cNvSpPr/>
          <p:nvPr/>
        </p:nvSpPr>
        <p:spPr>
          <a:xfrm>
            <a:off x="2820823" y="1732333"/>
            <a:ext cx="6550353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E8FA46-6193-928C-C768-581CF5C447C0}"/>
              </a:ext>
            </a:extLst>
          </p:cNvPr>
          <p:cNvSpPr/>
          <p:nvPr/>
        </p:nvSpPr>
        <p:spPr>
          <a:xfrm>
            <a:off x="9812853" y="1737967"/>
            <a:ext cx="1901264" cy="346234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7EF094-7ECB-9473-F463-EF0B0D95C2AD}"/>
              </a:ext>
            </a:extLst>
          </p:cNvPr>
          <p:cNvSpPr/>
          <p:nvPr/>
        </p:nvSpPr>
        <p:spPr>
          <a:xfrm>
            <a:off x="455887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5F9D37-04FA-D053-AA62-8530C59B789F}"/>
              </a:ext>
            </a:extLst>
          </p:cNvPr>
          <p:cNvSpPr/>
          <p:nvPr/>
        </p:nvSpPr>
        <p:spPr>
          <a:xfrm>
            <a:off x="2357474" y="2995236"/>
            <a:ext cx="1750617" cy="2259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24A965-DC74-8425-7DFE-C99D50C40966}"/>
              </a:ext>
            </a:extLst>
          </p:cNvPr>
          <p:cNvSpPr/>
          <p:nvPr/>
        </p:nvSpPr>
        <p:spPr>
          <a:xfrm>
            <a:off x="4259062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A03A7-8816-91C8-DDF6-BCA6C25D1583}"/>
              </a:ext>
            </a:extLst>
          </p:cNvPr>
          <p:cNvSpPr/>
          <p:nvPr/>
        </p:nvSpPr>
        <p:spPr>
          <a:xfrm>
            <a:off x="6160649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75BC-48E3-C456-0B09-7FA33CA10F14}"/>
              </a:ext>
            </a:extLst>
          </p:cNvPr>
          <p:cNvSpPr/>
          <p:nvPr/>
        </p:nvSpPr>
        <p:spPr>
          <a:xfrm>
            <a:off x="8062236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F989DB-C9C4-04B5-3B99-F4F5037EE7F2}"/>
              </a:ext>
            </a:extLst>
          </p:cNvPr>
          <p:cNvSpPr/>
          <p:nvPr/>
        </p:nvSpPr>
        <p:spPr>
          <a:xfrm>
            <a:off x="9963821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6E5A9-43A3-3E95-3C26-3A5E2F2C05CC}"/>
              </a:ext>
            </a:extLst>
          </p:cNvPr>
          <p:cNvSpPr/>
          <p:nvPr/>
        </p:nvSpPr>
        <p:spPr>
          <a:xfrm>
            <a:off x="1270304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43F70A-7403-B34B-F76B-3C9390704F69}"/>
              </a:ext>
            </a:extLst>
          </p:cNvPr>
          <p:cNvSpPr/>
          <p:nvPr/>
        </p:nvSpPr>
        <p:spPr>
          <a:xfrm>
            <a:off x="3171891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498D18-AE15-9886-2648-CE37190F683D}"/>
              </a:ext>
            </a:extLst>
          </p:cNvPr>
          <p:cNvSpPr/>
          <p:nvPr/>
        </p:nvSpPr>
        <p:spPr>
          <a:xfrm>
            <a:off x="507347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0DE50D-8992-392A-B266-111F9795A918}"/>
              </a:ext>
            </a:extLst>
          </p:cNvPr>
          <p:cNvSpPr/>
          <p:nvPr/>
        </p:nvSpPr>
        <p:spPr>
          <a:xfrm>
            <a:off x="6975065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B3EBEB-58FA-90D2-0CB9-052F248AC933}"/>
              </a:ext>
            </a:extLst>
          </p:cNvPr>
          <p:cNvSpPr/>
          <p:nvPr/>
        </p:nvSpPr>
        <p:spPr>
          <a:xfrm>
            <a:off x="8876652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5593BC-443A-8D62-E421-18A92117F17D}"/>
              </a:ext>
            </a:extLst>
          </p:cNvPr>
          <p:cNvSpPr/>
          <p:nvPr/>
        </p:nvSpPr>
        <p:spPr>
          <a:xfrm>
            <a:off x="1077823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C98552-21D8-6615-8A84-073254A4187D}"/>
              </a:ext>
            </a:extLst>
          </p:cNvPr>
          <p:cNvCxnSpPr>
            <a:cxnSpLocks/>
          </p:cNvCxnSpPr>
          <p:nvPr/>
        </p:nvCxnSpPr>
        <p:spPr>
          <a:xfrm>
            <a:off x="547944" y="5466352"/>
            <a:ext cx="11166494" cy="0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1CAD28C-28E7-F0B5-6EFD-AA20A1841412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6334BF-CE27-CDEE-9A15-7DA73D0D0D8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2898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C1F1-8E25-C0A8-EAE9-1ECF58BAEF5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613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116DF3-F878-6811-3E67-189FECA7CF0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9885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B3CEB6-BE88-FA8C-89EE-19044AD46313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2235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50C1E6-6728-D2CC-8705-3DC2F2D919B0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4786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4BE-7C13-A460-95CB-5E70652767DD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0521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1BFA21-859F-FE80-0FC4-CDC7FF8772EF}"/>
              </a:ext>
            </a:extLst>
          </p:cNvPr>
          <p:cNvSpPr/>
          <p:nvPr/>
        </p:nvSpPr>
        <p:spPr>
          <a:xfrm>
            <a:off x="0" y="0"/>
            <a:ext cx="12335317" cy="39119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EDAA-BA82-FC85-4EB4-8021C435AF9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1398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E8F90DB-A57D-6166-66E9-53618155B112}"/>
              </a:ext>
            </a:extLst>
          </p:cNvPr>
          <p:cNvSpPr/>
          <p:nvPr/>
        </p:nvSpPr>
        <p:spPr>
          <a:xfrm>
            <a:off x="8045467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8513-5A72-7682-56A8-BEA0CB2AC285}"/>
              </a:ext>
            </a:extLst>
          </p:cNvPr>
          <p:cNvSpPr/>
          <p:nvPr/>
        </p:nvSpPr>
        <p:spPr>
          <a:xfrm>
            <a:off x="5042951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E651BE-6674-C465-B0DD-0593D9CF2B8C}"/>
              </a:ext>
            </a:extLst>
          </p:cNvPr>
          <p:cNvSpPr/>
          <p:nvPr/>
        </p:nvSpPr>
        <p:spPr>
          <a:xfrm>
            <a:off x="790575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322B1-4D68-5BAF-46AD-30FBABA83EDE}"/>
              </a:ext>
            </a:extLst>
          </p:cNvPr>
          <p:cNvSpPr/>
          <p:nvPr/>
        </p:nvSpPr>
        <p:spPr>
          <a:xfrm>
            <a:off x="1" y="0"/>
            <a:ext cx="12192000" cy="3905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59D27-C343-684F-0A01-0CB00845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5848-49C7-E53E-A987-568330332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0500457-6D64-6C26-0D04-877782F3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B254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" y="4885531"/>
            <a:ext cx="490537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614F5FE4-E509-2BBC-A67F-DFEA9FE1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39" y="4890862"/>
            <a:ext cx="479874" cy="4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BA042A5-7A7C-7DAC-BEA0-352264D6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36" y="4882243"/>
            <a:ext cx="497112" cy="4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FC0991-6C47-E451-4E5B-43378EDBD8FE}"/>
              </a:ext>
            </a:extLst>
          </p:cNvPr>
          <p:cNvSpPr txBox="1">
            <a:spLocks/>
          </p:cNvSpPr>
          <p:nvPr/>
        </p:nvSpPr>
        <p:spPr>
          <a:xfrm>
            <a:off x="1726494" y="4986112"/>
            <a:ext cx="298179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katinkabogaard@gmail.com</a:t>
            </a:r>
            <a:endParaRPr lang="en-US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248504-B353-A2D0-5799-823B1CA9DAF8}"/>
              </a:ext>
            </a:extLst>
          </p:cNvPr>
          <p:cNvSpPr txBox="1">
            <a:spLocks/>
          </p:cNvSpPr>
          <p:nvPr/>
        </p:nvSpPr>
        <p:spPr>
          <a:xfrm>
            <a:off x="6030617" y="4986112"/>
            <a:ext cx="2650300" cy="276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/>
              <a:t>+47 965 08 448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29AECC-13D6-E0CA-9C26-A45FC9BE9D57}"/>
              </a:ext>
            </a:extLst>
          </p:cNvPr>
          <p:cNvSpPr txBox="1">
            <a:spLocks/>
          </p:cNvSpPr>
          <p:nvPr/>
        </p:nvSpPr>
        <p:spPr>
          <a:xfrm>
            <a:off x="9114250" y="4791439"/>
            <a:ext cx="2650300" cy="70788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Kirkegaten</a:t>
            </a:r>
            <a:r>
              <a:rPr lang="en-US" sz="1800"/>
              <a:t> 5, 4836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Arendal</a:t>
            </a:r>
            <a:r>
              <a:rPr lang="en-US" sz="1800"/>
              <a:t>, Norway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AA7CA-BC08-1FE2-6F3F-BDD98C6BABD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5779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541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37D9F8-1325-26A8-2919-75DF3BB367B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24918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-Shape 4">
            <a:extLst>
              <a:ext uri="{FF2B5EF4-FFF2-40B4-BE49-F238E27FC236}">
                <a16:creationId xmlns:a16="http://schemas.microsoft.com/office/drawing/2014/main" id="{0163C2D3-2702-0B39-879C-76AD69E37B21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corner">
            <a:avLst>
              <a:gd name="adj1" fmla="val 22539"/>
              <a:gd name="adj2" fmla="val 59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2923" cy="4351338"/>
          </a:xfr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37D9F8-1325-26A8-2919-75DF3BB367B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CAFEC-0C20-5E99-5CE8-124B48A94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978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E8F90DB-A57D-6166-66E9-53618155B112}"/>
              </a:ext>
            </a:extLst>
          </p:cNvPr>
          <p:cNvSpPr/>
          <p:nvPr/>
        </p:nvSpPr>
        <p:spPr>
          <a:xfrm>
            <a:off x="8045467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8513-5A72-7682-56A8-BEA0CB2AC285}"/>
              </a:ext>
            </a:extLst>
          </p:cNvPr>
          <p:cNvSpPr/>
          <p:nvPr/>
        </p:nvSpPr>
        <p:spPr>
          <a:xfrm>
            <a:off x="5042951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E651BE-6674-C465-B0DD-0593D9CF2B8C}"/>
              </a:ext>
            </a:extLst>
          </p:cNvPr>
          <p:cNvSpPr/>
          <p:nvPr/>
        </p:nvSpPr>
        <p:spPr>
          <a:xfrm>
            <a:off x="790575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322B1-4D68-5BAF-46AD-30FBABA83EDE}"/>
              </a:ext>
            </a:extLst>
          </p:cNvPr>
          <p:cNvSpPr/>
          <p:nvPr/>
        </p:nvSpPr>
        <p:spPr>
          <a:xfrm>
            <a:off x="1" y="0"/>
            <a:ext cx="12192000" cy="3905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59D27-C343-684F-0A01-0CB00845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5848-49C7-E53E-A987-568330332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0500457-6D64-6C26-0D04-877782F3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B254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" y="4885531"/>
            <a:ext cx="490537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614F5FE4-E509-2BBC-A67F-DFEA9FE1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39" y="4890862"/>
            <a:ext cx="479874" cy="4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BA042A5-7A7C-7DAC-BEA0-352264D6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36" y="4882243"/>
            <a:ext cx="497112" cy="4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FC0991-6C47-E451-4E5B-43378EDBD8FE}"/>
              </a:ext>
            </a:extLst>
          </p:cNvPr>
          <p:cNvSpPr txBox="1">
            <a:spLocks/>
          </p:cNvSpPr>
          <p:nvPr/>
        </p:nvSpPr>
        <p:spPr>
          <a:xfrm>
            <a:off x="1726494" y="4986112"/>
            <a:ext cx="298179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katinkabogaard@gmail.com</a:t>
            </a:r>
            <a:endParaRPr lang="en-US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248504-B353-A2D0-5799-823B1CA9DAF8}"/>
              </a:ext>
            </a:extLst>
          </p:cNvPr>
          <p:cNvSpPr txBox="1">
            <a:spLocks/>
          </p:cNvSpPr>
          <p:nvPr/>
        </p:nvSpPr>
        <p:spPr>
          <a:xfrm>
            <a:off x="6030617" y="4986112"/>
            <a:ext cx="2650300" cy="276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/>
              <a:t>+47 965 08 448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29AECC-13D6-E0CA-9C26-A45FC9BE9D57}"/>
              </a:ext>
            </a:extLst>
          </p:cNvPr>
          <p:cNvSpPr txBox="1">
            <a:spLocks/>
          </p:cNvSpPr>
          <p:nvPr/>
        </p:nvSpPr>
        <p:spPr>
          <a:xfrm>
            <a:off x="9114250" y="4791439"/>
            <a:ext cx="2650300" cy="70788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Kirkegaten</a:t>
            </a:r>
            <a:r>
              <a:rPr lang="en-US" sz="1800"/>
              <a:t> 5, 4836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Arendal</a:t>
            </a:r>
            <a:r>
              <a:rPr lang="en-US" sz="1800"/>
              <a:t>, Norway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AA7CA-BC08-1FE2-6F3F-BDD98C6BABD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0939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541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ACF180-726D-3A6C-9949-D92808B1E3EF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60683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1521E7-63E1-2EAC-1557-DA6D3BD210D9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57444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6144-17E5-9A12-A213-86393460DF2B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6435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98E980-F748-5F69-F195-AD01B58F4A29}"/>
              </a:ext>
            </a:extLst>
          </p:cNvPr>
          <p:cNvSpPr/>
          <p:nvPr/>
        </p:nvSpPr>
        <p:spPr>
          <a:xfrm>
            <a:off x="1" y="0"/>
            <a:ext cx="5131942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0147-C2D7-DCEC-3196-C16B5170F323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chemeClr val="bg1"/>
                </a:solidFill>
              </a:rPr>
              <a:t>Volt Power Analytics: Confidential - not for redistribution</a:t>
            </a:r>
            <a:endParaRPr lang="en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6979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4DF4A-299F-52EE-B5DC-3C702C43A2D6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BDE8D7-1045-2C76-393B-B5041146B608}"/>
              </a:ext>
            </a:extLst>
          </p:cNvPr>
          <p:cNvSpPr/>
          <p:nvPr/>
        </p:nvSpPr>
        <p:spPr>
          <a:xfrm>
            <a:off x="1391473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1E8879-FAB3-B809-BC89-8C3754F4DA1D}"/>
              </a:ext>
            </a:extLst>
          </p:cNvPr>
          <p:cNvSpPr/>
          <p:nvPr/>
        </p:nvSpPr>
        <p:spPr>
          <a:xfrm>
            <a:off x="3293060" y="2661706"/>
            <a:ext cx="1750617" cy="2234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1818A0-7531-29BE-D3CE-9878BFAA25E0}"/>
              </a:ext>
            </a:extLst>
          </p:cNvPr>
          <p:cNvSpPr/>
          <p:nvPr/>
        </p:nvSpPr>
        <p:spPr>
          <a:xfrm>
            <a:off x="5194648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E04FEA-64F7-8139-6A01-F1471829CD3F}"/>
              </a:ext>
            </a:extLst>
          </p:cNvPr>
          <p:cNvSpPr/>
          <p:nvPr/>
        </p:nvSpPr>
        <p:spPr>
          <a:xfrm>
            <a:off x="7096235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9BFCDE-5D06-CF96-9473-0B49BF1031E8}"/>
              </a:ext>
            </a:extLst>
          </p:cNvPr>
          <p:cNvSpPr/>
          <p:nvPr/>
        </p:nvSpPr>
        <p:spPr>
          <a:xfrm>
            <a:off x="8999560" y="2639675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4CF2C4-4BC2-E182-333C-96D5F93918A5}"/>
              </a:ext>
            </a:extLst>
          </p:cNvPr>
          <p:cNvCxnSpPr>
            <a:cxnSpLocks/>
          </p:cNvCxnSpPr>
          <p:nvPr/>
        </p:nvCxnSpPr>
        <p:spPr>
          <a:xfrm>
            <a:off x="1372424" y="2040530"/>
            <a:ext cx="942810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DBD2E2B-2B17-F22C-3713-29C31FC12A48}"/>
              </a:ext>
            </a:extLst>
          </p:cNvPr>
          <p:cNvSpPr/>
          <p:nvPr/>
        </p:nvSpPr>
        <p:spPr>
          <a:xfrm>
            <a:off x="2191489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0E3FE2D-0CB5-F6C5-818E-3E148BDF466C}"/>
              </a:ext>
            </a:extLst>
          </p:cNvPr>
          <p:cNvSpPr/>
          <p:nvPr/>
        </p:nvSpPr>
        <p:spPr>
          <a:xfrm>
            <a:off x="4093076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AEB8F19-DF14-8281-7A59-19DCF94F6A52}"/>
              </a:ext>
            </a:extLst>
          </p:cNvPr>
          <p:cNvSpPr/>
          <p:nvPr/>
        </p:nvSpPr>
        <p:spPr>
          <a:xfrm>
            <a:off x="5994663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A41610-C835-7C66-36AC-727813839BC3}"/>
              </a:ext>
            </a:extLst>
          </p:cNvPr>
          <p:cNvSpPr/>
          <p:nvPr/>
        </p:nvSpPr>
        <p:spPr>
          <a:xfrm>
            <a:off x="7896250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A319681-109F-8ED0-62AB-48E9A5530696}"/>
              </a:ext>
            </a:extLst>
          </p:cNvPr>
          <p:cNvSpPr/>
          <p:nvPr/>
        </p:nvSpPr>
        <p:spPr>
          <a:xfrm>
            <a:off x="9797837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25F447A-05D8-55C5-BFD0-1165736BDE9E}"/>
              </a:ext>
            </a:extLst>
          </p:cNvPr>
          <p:cNvSpPr/>
          <p:nvPr/>
        </p:nvSpPr>
        <p:spPr>
          <a:xfrm>
            <a:off x="2205890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2BF1868-CB33-1D16-1802-2AD4EB33E68F}"/>
              </a:ext>
            </a:extLst>
          </p:cNvPr>
          <p:cNvSpPr/>
          <p:nvPr/>
        </p:nvSpPr>
        <p:spPr>
          <a:xfrm>
            <a:off x="4107477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9EBE1C7-FD63-29F8-F05E-BC636505FB8C}"/>
              </a:ext>
            </a:extLst>
          </p:cNvPr>
          <p:cNvSpPr/>
          <p:nvPr/>
        </p:nvSpPr>
        <p:spPr>
          <a:xfrm>
            <a:off x="6009064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5A1F5A7-8DDB-5ACC-C894-D720C5D9967A}"/>
              </a:ext>
            </a:extLst>
          </p:cNvPr>
          <p:cNvSpPr/>
          <p:nvPr/>
        </p:nvSpPr>
        <p:spPr>
          <a:xfrm>
            <a:off x="7910651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1A5A26-9B3A-DA00-AEC1-25E6D55A79FD}"/>
              </a:ext>
            </a:extLst>
          </p:cNvPr>
          <p:cNvSpPr/>
          <p:nvPr/>
        </p:nvSpPr>
        <p:spPr>
          <a:xfrm>
            <a:off x="9813977" y="257878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18087A-23EE-6762-2C96-F13453404FB4}"/>
              </a:ext>
            </a:extLst>
          </p:cNvPr>
          <p:cNvGrpSpPr/>
          <p:nvPr/>
        </p:nvGrpSpPr>
        <p:grpSpPr>
          <a:xfrm>
            <a:off x="2266781" y="2115823"/>
            <a:ext cx="7608088" cy="444626"/>
            <a:chOff x="1351557" y="2740893"/>
            <a:chExt cx="7608088" cy="49183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DC103EF-F247-5946-6838-172348FA48FC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B0CFE5-37D6-D6E5-ACF4-30BF6D2C7789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0525C78-D149-FD56-60AD-8872492865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4EE0CE4-43DC-A115-65E6-A5C5F065C447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C3769E-119C-6470-B9C9-62395FB331B0}"/>
                </a:ext>
              </a:extLst>
            </p:cNvPr>
            <p:cNvCxnSpPr>
              <a:cxnSpLocks/>
            </p:cNvCxnSpPr>
            <p:nvPr/>
          </p:nvCxnSpPr>
          <p:spPr>
            <a:xfrm>
              <a:off x="8959645" y="2740893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8D4880C-4C6E-4850-9253-BE39BD3CE30F}"/>
              </a:ext>
            </a:extLst>
          </p:cNvPr>
          <p:cNvSpPr/>
          <p:nvPr/>
        </p:nvSpPr>
        <p:spPr>
          <a:xfrm>
            <a:off x="1391473" y="1406421"/>
            <a:ext cx="1750617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0F072F7-D343-409C-5EA6-7B1F08269F26}"/>
              </a:ext>
            </a:extLst>
          </p:cNvPr>
          <p:cNvSpPr/>
          <p:nvPr/>
        </p:nvSpPr>
        <p:spPr>
          <a:xfrm>
            <a:off x="3361137" y="1375926"/>
            <a:ext cx="5485715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CFD213F-C6DF-967B-E9E4-08091C55D7AF}"/>
              </a:ext>
            </a:extLst>
          </p:cNvPr>
          <p:cNvSpPr/>
          <p:nvPr/>
        </p:nvSpPr>
        <p:spPr>
          <a:xfrm>
            <a:off x="8945732" y="1378158"/>
            <a:ext cx="1854794" cy="388800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B29E30-7878-C9DB-7E6F-DA7A881B9AD5}"/>
              </a:ext>
            </a:extLst>
          </p:cNvPr>
          <p:cNvCxnSpPr>
            <a:cxnSpLocks/>
          </p:cNvCxnSpPr>
          <p:nvPr/>
        </p:nvCxnSpPr>
        <p:spPr>
          <a:xfrm flipV="1">
            <a:off x="1483530" y="5128400"/>
            <a:ext cx="9266647" cy="4422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EC2EE-E44F-DB38-B361-D8D273AD0F7E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2156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17AED1-4123-0BFE-BAE2-C4D81DD5755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04654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FF0B1-4E3E-2688-421F-5F5FC024ABF2}"/>
              </a:ext>
            </a:extLst>
          </p:cNvPr>
          <p:cNvCxnSpPr/>
          <p:nvPr/>
        </p:nvCxnSpPr>
        <p:spPr>
          <a:xfrm>
            <a:off x="436838" y="2387879"/>
            <a:ext cx="112776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C75BD70-D224-4221-3516-44E8FAFF20A2}"/>
              </a:ext>
            </a:extLst>
          </p:cNvPr>
          <p:cNvSpPr/>
          <p:nvPr/>
        </p:nvSpPr>
        <p:spPr>
          <a:xfrm>
            <a:off x="1255903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0A0BA3-CF44-7A56-4E76-2DE9CF2E2B72}"/>
              </a:ext>
            </a:extLst>
          </p:cNvPr>
          <p:cNvSpPr/>
          <p:nvPr/>
        </p:nvSpPr>
        <p:spPr>
          <a:xfrm>
            <a:off x="3157490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BAAEEF-FC8F-536A-59EF-C20065DD095C}"/>
              </a:ext>
            </a:extLst>
          </p:cNvPr>
          <p:cNvSpPr/>
          <p:nvPr/>
        </p:nvSpPr>
        <p:spPr>
          <a:xfrm>
            <a:off x="505907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87DE50-4CB4-A0ED-4C01-39255B2CA48B}"/>
              </a:ext>
            </a:extLst>
          </p:cNvPr>
          <p:cNvSpPr/>
          <p:nvPr/>
        </p:nvSpPr>
        <p:spPr>
          <a:xfrm>
            <a:off x="6960664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5236CA-4081-73F4-F6AD-5BDDEFE8CFCC}"/>
              </a:ext>
            </a:extLst>
          </p:cNvPr>
          <p:cNvSpPr/>
          <p:nvPr/>
        </p:nvSpPr>
        <p:spPr>
          <a:xfrm>
            <a:off x="8862251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9F2C6C-2DFD-4586-29E3-D4FFE4B1FB4E}"/>
              </a:ext>
            </a:extLst>
          </p:cNvPr>
          <p:cNvSpPr/>
          <p:nvPr/>
        </p:nvSpPr>
        <p:spPr>
          <a:xfrm>
            <a:off x="1076383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E9C306-497F-5A13-94FC-C3C0141ABE12}"/>
              </a:ext>
            </a:extLst>
          </p:cNvPr>
          <p:cNvSpPr/>
          <p:nvPr/>
        </p:nvSpPr>
        <p:spPr>
          <a:xfrm>
            <a:off x="1270304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385862-AEE7-67E6-E0D4-0082352E9DD7}"/>
              </a:ext>
            </a:extLst>
          </p:cNvPr>
          <p:cNvSpPr/>
          <p:nvPr/>
        </p:nvSpPr>
        <p:spPr>
          <a:xfrm>
            <a:off x="3171891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AAA38C-AF1A-AA6C-3BD4-2E1AE6562F11}"/>
              </a:ext>
            </a:extLst>
          </p:cNvPr>
          <p:cNvSpPr/>
          <p:nvPr/>
        </p:nvSpPr>
        <p:spPr>
          <a:xfrm>
            <a:off x="507347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89448-B75C-7C23-D5A6-9176E0E5C7FC}"/>
              </a:ext>
            </a:extLst>
          </p:cNvPr>
          <p:cNvSpPr/>
          <p:nvPr/>
        </p:nvSpPr>
        <p:spPr>
          <a:xfrm>
            <a:off x="6975065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94F26C-7481-CF20-CF22-868E579F900E}"/>
              </a:ext>
            </a:extLst>
          </p:cNvPr>
          <p:cNvSpPr/>
          <p:nvPr/>
        </p:nvSpPr>
        <p:spPr>
          <a:xfrm>
            <a:off x="8876652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9E7CC5-1226-514A-EF68-433C482DB010}"/>
              </a:ext>
            </a:extLst>
          </p:cNvPr>
          <p:cNvSpPr/>
          <p:nvPr/>
        </p:nvSpPr>
        <p:spPr>
          <a:xfrm>
            <a:off x="1077823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83812E-B319-2BCA-FA65-2DC74EDA7C27}"/>
              </a:ext>
            </a:extLst>
          </p:cNvPr>
          <p:cNvGrpSpPr/>
          <p:nvPr/>
        </p:nvGrpSpPr>
        <p:grpSpPr>
          <a:xfrm>
            <a:off x="1331195" y="2506261"/>
            <a:ext cx="9507934" cy="401536"/>
            <a:chOff x="1351557" y="2788558"/>
            <a:chExt cx="9507934" cy="44417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E120F4-B9D1-3796-67AF-172C664A77A8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464615-C7BE-C536-B101-C3FCBFA17496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68A3E5-5E75-AF8E-D557-024489C40F3A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FD84DE-B944-251D-4F21-9962D3B16EAC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CE8E6D-2ED6-B606-2FA1-2CF57514CDEB}"/>
                </a:ext>
              </a:extLst>
            </p:cNvPr>
            <p:cNvCxnSpPr>
              <a:cxnSpLocks/>
            </p:cNvCxnSpPr>
            <p:nvPr/>
          </p:nvCxnSpPr>
          <p:spPr>
            <a:xfrm>
              <a:off x="8957905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95DCD5-E29C-E69D-EA8C-9F53ACE9AAA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949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1847D4-CA7B-3163-0FE3-4F45059BEB24}"/>
              </a:ext>
            </a:extLst>
          </p:cNvPr>
          <p:cNvSpPr/>
          <p:nvPr/>
        </p:nvSpPr>
        <p:spPr>
          <a:xfrm>
            <a:off x="442597" y="1732333"/>
            <a:ext cx="1920636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2C3067-C40C-228A-9F81-7BEC896FD481}"/>
              </a:ext>
            </a:extLst>
          </p:cNvPr>
          <p:cNvSpPr/>
          <p:nvPr/>
        </p:nvSpPr>
        <p:spPr>
          <a:xfrm>
            <a:off x="2820823" y="1732333"/>
            <a:ext cx="6550353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E8FA46-6193-928C-C768-581CF5C447C0}"/>
              </a:ext>
            </a:extLst>
          </p:cNvPr>
          <p:cNvSpPr/>
          <p:nvPr/>
        </p:nvSpPr>
        <p:spPr>
          <a:xfrm>
            <a:off x="9812853" y="1737967"/>
            <a:ext cx="1901264" cy="346234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7EF094-7ECB-9473-F463-EF0B0D95C2AD}"/>
              </a:ext>
            </a:extLst>
          </p:cNvPr>
          <p:cNvSpPr/>
          <p:nvPr/>
        </p:nvSpPr>
        <p:spPr>
          <a:xfrm>
            <a:off x="455887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5F9D37-04FA-D053-AA62-8530C59B789F}"/>
              </a:ext>
            </a:extLst>
          </p:cNvPr>
          <p:cNvSpPr/>
          <p:nvPr/>
        </p:nvSpPr>
        <p:spPr>
          <a:xfrm>
            <a:off x="2357474" y="2995236"/>
            <a:ext cx="1750617" cy="2259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24A965-DC74-8425-7DFE-C99D50C40966}"/>
              </a:ext>
            </a:extLst>
          </p:cNvPr>
          <p:cNvSpPr/>
          <p:nvPr/>
        </p:nvSpPr>
        <p:spPr>
          <a:xfrm>
            <a:off x="4259062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A03A7-8816-91C8-DDF6-BCA6C25D1583}"/>
              </a:ext>
            </a:extLst>
          </p:cNvPr>
          <p:cNvSpPr/>
          <p:nvPr/>
        </p:nvSpPr>
        <p:spPr>
          <a:xfrm>
            <a:off x="6160649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75BC-48E3-C456-0B09-7FA33CA10F14}"/>
              </a:ext>
            </a:extLst>
          </p:cNvPr>
          <p:cNvSpPr/>
          <p:nvPr/>
        </p:nvSpPr>
        <p:spPr>
          <a:xfrm>
            <a:off x="8062236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F989DB-C9C4-04B5-3B99-F4F5037EE7F2}"/>
              </a:ext>
            </a:extLst>
          </p:cNvPr>
          <p:cNvSpPr/>
          <p:nvPr/>
        </p:nvSpPr>
        <p:spPr>
          <a:xfrm>
            <a:off x="9963821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6E5A9-43A3-3E95-3C26-3A5E2F2C05CC}"/>
              </a:ext>
            </a:extLst>
          </p:cNvPr>
          <p:cNvSpPr/>
          <p:nvPr/>
        </p:nvSpPr>
        <p:spPr>
          <a:xfrm>
            <a:off x="1270304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43F70A-7403-B34B-F76B-3C9390704F69}"/>
              </a:ext>
            </a:extLst>
          </p:cNvPr>
          <p:cNvSpPr/>
          <p:nvPr/>
        </p:nvSpPr>
        <p:spPr>
          <a:xfrm>
            <a:off x="3171891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498D18-AE15-9886-2648-CE37190F683D}"/>
              </a:ext>
            </a:extLst>
          </p:cNvPr>
          <p:cNvSpPr/>
          <p:nvPr/>
        </p:nvSpPr>
        <p:spPr>
          <a:xfrm>
            <a:off x="507347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0DE50D-8992-392A-B266-111F9795A918}"/>
              </a:ext>
            </a:extLst>
          </p:cNvPr>
          <p:cNvSpPr/>
          <p:nvPr/>
        </p:nvSpPr>
        <p:spPr>
          <a:xfrm>
            <a:off x="6975065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B3EBEB-58FA-90D2-0CB9-052F248AC933}"/>
              </a:ext>
            </a:extLst>
          </p:cNvPr>
          <p:cNvSpPr/>
          <p:nvPr/>
        </p:nvSpPr>
        <p:spPr>
          <a:xfrm>
            <a:off x="8876652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5593BC-443A-8D62-E421-18A92117F17D}"/>
              </a:ext>
            </a:extLst>
          </p:cNvPr>
          <p:cNvSpPr/>
          <p:nvPr/>
        </p:nvSpPr>
        <p:spPr>
          <a:xfrm>
            <a:off x="1077823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C98552-21D8-6615-8A84-073254A4187D}"/>
              </a:ext>
            </a:extLst>
          </p:cNvPr>
          <p:cNvCxnSpPr>
            <a:cxnSpLocks/>
          </p:cNvCxnSpPr>
          <p:nvPr/>
        </p:nvCxnSpPr>
        <p:spPr>
          <a:xfrm>
            <a:off x="547944" y="5466352"/>
            <a:ext cx="11166494" cy="0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1CAD28C-28E7-F0B5-6EFD-AA20A1841412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6334BF-CE27-CDEE-9A15-7DA73D0D0D8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77852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C1F1-8E25-C0A8-EAE9-1ECF58BAEF5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9021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116DF3-F878-6811-3E67-189FECA7CF0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2168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B3CEB6-BE88-FA8C-89EE-19044AD46313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6209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0" name="Picture 9" descr="A blue sky with white lights&#10;&#10;Description automatically generated">
            <a:extLst>
              <a:ext uri="{FF2B5EF4-FFF2-40B4-BE49-F238E27FC236}">
                <a16:creationId xmlns:a16="http://schemas.microsoft.com/office/drawing/2014/main" id="{FA65789A-ECAB-F5DF-F456-721852508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b="156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37D9F8-1325-26A8-2919-75DF3BB367B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38907D-655C-48BD-6D8B-7110A22A7227}"/>
              </a:ext>
            </a:extLst>
          </p:cNvPr>
          <p:cNvSpPr txBox="1">
            <a:spLocks/>
          </p:cNvSpPr>
          <p:nvPr userDrawn="1"/>
        </p:nvSpPr>
        <p:spPr>
          <a:xfrm>
            <a:off x="838200" y="6478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b="0">
                <a:solidFill>
                  <a:schemeClr val="bg1"/>
                </a:solidFill>
              </a:rPr>
              <a:t>Volt Power Analytics: Confidential - not for redistribution</a:t>
            </a:r>
            <a:endParaRPr lang="en-NO" sz="1000" b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0A5B8-70B6-808A-4115-5C6C48F6E0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00215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50C1E6-6728-D2CC-8705-3DC2F2D919B0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5843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1295BA-DEFB-A545-890F-206391F2B8F0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79841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1BFA21-859F-FE80-0FC4-CDC7FF8772EF}"/>
              </a:ext>
            </a:extLst>
          </p:cNvPr>
          <p:cNvSpPr/>
          <p:nvPr userDrawn="1"/>
        </p:nvSpPr>
        <p:spPr>
          <a:xfrm>
            <a:off x="1" y="0"/>
            <a:ext cx="12192000" cy="5348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D903C1-0F2A-4336-186E-F7580D197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793459"/>
            <a:ext cx="12191999" cy="7142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EDAA-BA82-FC85-4EB4-8021C435AF9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34305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E8F90DB-A57D-6166-66E9-53618155B112}"/>
              </a:ext>
            </a:extLst>
          </p:cNvPr>
          <p:cNvSpPr/>
          <p:nvPr/>
        </p:nvSpPr>
        <p:spPr>
          <a:xfrm>
            <a:off x="8045467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8513-5A72-7682-56A8-BEA0CB2AC285}"/>
              </a:ext>
            </a:extLst>
          </p:cNvPr>
          <p:cNvSpPr/>
          <p:nvPr/>
        </p:nvSpPr>
        <p:spPr>
          <a:xfrm>
            <a:off x="5042951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E651BE-6674-C465-B0DD-0593D9CF2B8C}"/>
              </a:ext>
            </a:extLst>
          </p:cNvPr>
          <p:cNvSpPr/>
          <p:nvPr/>
        </p:nvSpPr>
        <p:spPr>
          <a:xfrm>
            <a:off x="790575" y="4762275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322B1-4D68-5BAF-46AD-30FBABA83EDE}"/>
              </a:ext>
            </a:extLst>
          </p:cNvPr>
          <p:cNvSpPr/>
          <p:nvPr/>
        </p:nvSpPr>
        <p:spPr>
          <a:xfrm>
            <a:off x="1" y="0"/>
            <a:ext cx="12192000" cy="3905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59D27-C343-684F-0A01-0CB00845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5848-49C7-E53E-A987-568330332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0500457-6D64-6C26-0D04-877782F3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B254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1" y="4885531"/>
            <a:ext cx="490537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614F5FE4-E509-2BBC-A67F-DFEA9FE1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39" y="4890862"/>
            <a:ext cx="479874" cy="4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BA042A5-7A7C-7DAC-BEA0-352264D6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36" y="4882243"/>
            <a:ext cx="497112" cy="4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FC0991-6C47-E451-4E5B-43378EDBD8FE}"/>
              </a:ext>
            </a:extLst>
          </p:cNvPr>
          <p:cNvSpPr txBox="1">
            <a:spLocks/>
          </p:cNvSpPr>
          <p:nvPr/>
        </p:nvSpPr>
        <p:spPr>
          <a:xfrm>
            <a:off x="1726494" y="4986112"/>
            <a:ext cx="298179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katinkabogaard@gmail.com</a:t>
            </a:r>
            <a:endParaRPr lang="en-US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248504-B353-A2D0-5799-823B1CA9DAF8}"/>
              </a:ext>
            </a:extLst>
          </p:cNvPr>
          <p:cNvSpPr txBox="1">
            <a:spLocks/>
          </p:cNvSpPr>
          <p:nvPr/>
        </p:nvSpPr>
        <p:spPr>
          <a:xfrm>
            <a:off x="6030617" y="4986112"/>
            <a:ext cx="2650300" cy="276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/>
              <a:t>+47 965 08 448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29AECC-13D6-E0CA-9C26-A45FC9BE9D57}"/>
              </a:ext>
            </a:extLst>
          </p:cNvPr>
          <p:cNvSpPr txBox="1">
            <a:spLocks/>
          </p:cNvSpPr>
          <p:nvPr/>
        </p:nvSpPr>
        <p:spPr>
          <a:xfrm>
            <a:off x="9114250" y="4791439"/>
            <a:ext cx="2650300" cy="70788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Kirkegaten</a:t>
            </a:r>
            <a:r>
              <a:rPr lang="en-US" sz="1800"/>
              <a:t> 5, 4836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err="1"/>
              <a:t>Arendal</a:t>
            </a:r>
            <a:r>
              <a:rPr lang="en-US" sz="1800"/>
              <a:t>, Norway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AA7CA-BC08-1FE2-6F3F-BDD98C6BABD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3322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541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37D9F8-1325-26A8-2919-75DF3BB367B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94524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541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ACF180-726D-3A6C-9949-D92808B1E3EF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86350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1521E7-63E1-2EAC-1557-DA6D3BD210D9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98113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6144-17E5-9A12-A213-86393460DF2B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03510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98E980-F748-5F69-F195-AD01B58F4A29}"/>
              </a:ext>
            </a:extLst>
          </p:cNvPr>
          <p:cNvSpPr/>
          <p:nvPr/>
        </p:nvSpPr>
        <p:spPr>
          <a:xfrm>
            <a:off x="1" y="0"/>
            <a:ext cx="5131942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0147-C2D7-DCEC-3196-C16B5170F323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chemeClr val="bg1"/>
                </a:solidFill>
              </a:rPr>
              <a:t>Volt Power Analytics</a:t>
            </a:r>
            <a:endParaRPr lang="en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23781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4DF4A-299F-52EE-B5DC-3C702C43A2D6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BDE8D7-1045-2C76-393B-B5041146B608}"/>
              </a:ext>
            </a:extLst>
          </p:cNvPr>
          <p:cNvSpPr/>
          <p:nvPr/>
        </p:nvSpPr>
        <p:spPr>
          <a:xfrm>
            <a:off x="1391473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1E8879-FAB3-B809-BC89-8C3754F4DA1D}"/>
              </a:ext>
            </a:extLst>
          </p:cNvPr>
          <p:cNvSpPr/>
          <p:nvPr/>
        </p:nvSpPr>
        <p:spPr>
          <a:xfrm>
            <a:off x="3293060" y="2661706"/>
            <a:ext cx="1750617" cy="2234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1818A0-7531-29BE-D3CE-9878BFAA25E0}"/>
              </a:ext>
            </a:extLst>
          </p:cNvPr>
          <p:cNvSpPr/>
          <p:nvPr/>
        </p:nvSpPr>
        <p:spPr>
          <a:xfrm>
            <a:off x="5194648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E04FEA-64F7-8139-6A01-F1471829CD3F}"/>
              </a:ext>
            </a:extLst>
          </p:cNvPr>
          <p:cNvSpPr/>
          <p:nvPr/>
        </p:nvSpPr>
        <p:spPr>
          <a:xfrm>
            <a:off x="7096235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9BFCDE-5D06-CF96-9473-0B49BF1031E8}"/>
              </a:ext>
            </a:extLst>
          </p:cNvPr>
          <p:cNvSpPr/>
          <p:nvPr/>
        </p:nvSpPr>
        <p:spPr>
          <a:xfrm>
            <a:off x="8999560" y="2639675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4CF2C4-4BC2-E182-333C-96D5F93918A5}"/>
              </a:ext>
            </a:extLst>
          </p:cNvPr>
          <p:cNvCxnSpPr>
            <a:cxnSpLocks/>
          </p:cNvCxnSpPr>
          <p:nvPr/>
        </p:nvCxnSpPr>
        <p:spPr>
          <a:xfrm>
            <a:off x="1372424" y="2040530"/>
            <a:ext cx="942810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DBD2E2B-2B17-F22C-3713-29C31FC12A48}"/>
              </a:ext>
            </a:extLst>
          </p:cNvPr>
          <p:cNvSpPr/>
          <p:nvPr/>
        </p:nvSpPr>
        <p:spPr>
          <a:xfrm>
            <a:off x="2191489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0E3FE2D-0CB5-F6C5-818E-3E148BDF466C}"/>
              </a:ext>
            </a:extLst>
          </p:cNvPr>
          <p:cNvSpPr/>
          <p:nvPr/>
        </p:nvSpPr>
        <p:spPr>
          <a:xfrm>
            <a:off x="4093076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AEB8F19-DF14-8281-7A59-19DCF94F6A52}"/>
              </a:ext>
            </a:extLst>
          </p:cNvPr>
          <p:cNvSpPr/>
          <p:nvPr/>
        </p:nvSpPr>
        <p:spPr>
          <a:xfrm>
            <a:off x="5994663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A41610-C835-7C66-36AC-727813839BC3}"/>
              </a:ext>
            </a:extLst>
          </p:cNvPr>
          <p:cNvSpPr/>
          <p:nvPr/>
        </p:nvSpPr>
        <p:spPr>
          <a:xfrm>
            <a:off x="7896250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A319681-109F-8ED0-62AB-48E9A5530696}"/>
              </a:ext>
            </a:extLst>
          </p:cNvPr>
          <p:cNvSpPr/>
          <p:nvPr/>
        </p:nvSpPr>
        <p:spPr>
          <a:xfrm>
            <a:off x="9797837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25F447A-05D8-55C5-BFD0-1165736BDE9E}"/>
              </a:ext>
            </a:extLst>
          </p:cNvPr>
          <p:cNvSpPr/>
          <p:nvPr/>
        </p:nvSpPr>
        <p:spPr>
          <a:xfrm>
            <a:off x="2205890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2BF1868-CB33-1D16-1802-2AD4EB33E68F}"/>
              </a:ext>
            </a:extLst>
          </p:cNvPr>
          <p:cNvSpPr/>
          <p:nvPr/>
        </p:nvSpPr>
        <p:spPr>
          <a:xfrm>
            <a:off x="4107477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9EBE1C7-FD63-29F8-F05E-BC636505FB8C}"/>
              </a:ext>
            </a:extLst>
          </p:cNvPr>
          <p:cNvSpPr/>
          <p:nvPr/>
        </p:nvSpPr>
        <p:spPr>
          <a:xfrm>
            <a:off x="6009064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5A1F5A7-8DDB-5ACC-C894-D720C5D9967A}"/>
              </a:ext>
            </a:extLst>
          </p:cNvPr>
          <p:cNvSpPr/>
          <p:nvPr/>
        </p:nvSpPr>
        <p:spPr>
          <a:xfrm>
            <a:off x="7910651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1A5A26-9B3A-DA00-AEC1-25E6D55A79FD}"/>
              </a:ext>
            </a:extLst>
          </p:cNvPr>
          <p:cNvSpPr/>
          <p:nvPr/>
        </p:nvSpPr>
        <p:spPr>
          <a:xfrm>
            <a:off x="9813977" y="257878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18087A-23EE-6762-2C96-F13453404FB4}"/>
              </a:ext>
            </a:extLst>
          </p:cNvPr>
          <p:cNvGrpSpPr/>
          <p:nvPr/>
        </p:nvGrpSpPr>
        <p:grpSpPr>
          <a:xfrm>
            <a:off x="2266781" y="2115823"/>
            <a:ext cx="7608088" cy="444626"/>
            <a:chOff x="1351557" y="2740893"/>
            <a:chExt cx="7608088" cy="49183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DC103EF-F247-5946-6838-172348FA48FC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B0CFE5-37D6-D6E5-ACF4-30BF6D2C7789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0525C78-D149-FD56-60AD-8872492865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4EE0CE4-43DC-A115-65E6-A5C5F065C447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C3769E-119C-6470-B9C9-62395FB331B0}"/>
                </a:ext>
              </a:extLst>
            </p:cNvPr>
            <p:cNvCxnSpPr>
              <a:cxnSpLocks/>
            </p:cNvCxnSpPr>
            <p:nvPr/>
          </p:nvCxnSpPr>
          <p:spPr>
            <a:xfrm>
              <a:off x="8959645" y="2740893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8D4880C-4C6E-4850-9253-BE39BD3CE30F}"/>
              </a:ext>
            </a:extLst>
          </p:cNvPr>
          <p:cNvSpPr/>
          <p:nvPr/>
        </p:nvSpPr>
        <p:spPr>
          <a:xfrm>
            <a:off x="1391473" y="1406421"/>
            <a:ext cx="1750617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0F072F7-D343-409C-5EA6-7B1F08269F26}"/>
              </a:ext>
            </a:extLst>
          </p:cNvPr>
          <p:cNvSpPr/>
          <p:nvPr/>
        </p:nvSpPr>
        <p:spPr>
          <a:xfrm>
            <a:off x="3361137" y="1375926"/>
            <a:ext cx="5485715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CFD213F-C6DF-967B-E9E4-08091C55D7AF}"/>
              </a:ext>
            </a:extLst>
          </p:cNvPr>
          <p:cNvSpPr/>
          <p:nvPr/>
        </p:nvSpPr>
        <p:spPr>
          <a:xfrm>
            <a:off x="8945732" y="1378158"/>
            <a:ext cx="1854794" cy="388800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B29E30-7878-C9DB-7E6F-DA7A881B9AD5}"/>
              </a:ext>
            </a:extLst>
          </p:cNvPr>
          <p:cNvCxnSpPr>
            <a:cxnSpLocks/>
          </p:cNvCxnSpPr>
          <p:nvPr/>
        </p:nvCxnSpPr>
        <p:spPr>
          <a:xfrm flipV="1">
            <a:off x="1483530" y="5128400"/>
            <a:ext cx="9266647" cy="4422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EC2EE-E44F-DB38-B361-D8D273AD0F7E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8868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541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ACF180-726D-3A6C-9949-D92808B1E3EF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18984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17AED1-4123-0BFE-BAE2-C4D81DD5755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79554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FF0B1-4E3E-2688-421F-5F5FC024ABF2}"/>
              </a:ext>
            </a:extLst>
          </p:cNvPr>
          <p:cNvCxnSpPr/>
          <p:nvPr/>
        </p:nvCxnSpPr>
        <p:spPr>
          <a:xfrm>
            <a:off x="436838" y="2387879"/>
            <a:ext cx="112776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C75BD70-D224-4221-3516-44E8FAFF20A2}"/>
              </a:ext>
            </a:extLst>
          </p:cNvPr>
          <p:cNvSpPr/>
          <p:nvPr/>
        </p:nvSpPr>
        <p:spPr>
          <a:xfrm>
            <a:off x="1255903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0A0BA3-CF44-7A56-4E76-2DE9CF2E2B72}"/>
              </a:ext>
            </a:extLst>
          </p:cNvPr>
          <p:cNvSpPr/>
          <p:nvPr/>
        </p:nvSpPr>
        <p:spPr>
          <a:xfrm>
            <a:off x="3157490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BAAEEF-FC8F-536A-59EF-C20065DD095C}"/>
              </a:ext>
            </a:extLst>
          </p:cNvPr>
          <p:cNvSpPr/>
          <p:nvPr/>
        </p:nvSpPr>
        <p:spPr>
          <a:xfrm>
            <a:off x="505907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87DE50-4CB4-A0ED-4C01-39255B2CA48B}"/>
              </a:ext>
            </a:extLst>
          </p:cNvPr>
          <p:cNvSpPr/>
          <p:nvPr/>
        </p:nvSpPr>
        <p:spPr>
          <a:xfrm>
            <a:off x="6960664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5236CA-4081-73F4-F6AD-5BDDEFE8CFCC}"/>
              </a:ext>
            </a:extLst>
          </p:cNvPr>
          <p:cNvSpPr/>
          <p:nvPr/>
        </p:nvSpPr>
        <p:spPr>
          <a:xfrm>
            <a:off x="8862251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9F2C6C-2DFD-4586-29E3-D4FFE4B1FB4E}"/>
              </a:ext>
            </a:extLst>
          </p:cNvPr>
          <p:cNvSpPr/>
          <p:nvPr/>
        </p:nvSpPr>
        <p:spPr>
          <a:xfrm>
            <a:off x="10763837" y="2312587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E9C306-497F-5A13-94FC-C3C0141ABE12}"/>
              </a:ext>
            </a:extLst>
          </p:cNvPr>
          <p:cNvSpPr/>
          <p:nvPr/>
        </p:nvSpPr>
        <p:spPr>
          <a:xfrm>
            <a:off x="1270304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385862-AEE7-67E6-E0D4-0082352E9DD7}"/>
              </a:ext>
            </a:extLst>
          </p:cNvPr>
          <p:cNvSpPr/>
          <p:nvPr/>
        </p:nvSpPr>
        <p:spPr>
          <a:xfrm>
            <a:off x="3171891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AAA38C-AF1A-AA6C-3BD4-2E1AE6562F11}"/>
              </a:ext>
            </a:extLst>
          </p:cNvPr>
          <p:cNvSpPr/>
          <p:nvPr/>
        </p:nvSpPr>
        <p:spPr>
          <a:xfrm>
            <a:off x="507347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89448-B75C-7C23-D5A6-9176E0E5C7FC}"/>
              </a:ext>
            </a:extLst>
          </p:cNvPr>
          <p:cNvSpPr/>
          <p:nvPr/>
        </p:nvSpPr>
        <p:spPr>
          <a:xfrm>
            <a:off x="6975065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94F26C-7481-CF20-CF22-868E579F900E}"/>
              </a:ext>
            </a:extLst>
          </p:cNvPr>
          <p:cNvSpPr/>
          <p:nvPr/>
        </p:nvSpPr>
        <p:spPr>
          <a:xfrm>
            <a:off x="8876652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9E7CC5-1226-514A-EF68-433C482DB010}"/>
              </a:ext>
            </a:extLst>
          </p:cNvPr>
          <p:cNvSpPr/>
          <p:nvPr/>
        </p:nvSpPr>
        <p:spPr>
          <a:xfrm>
            <a:off x="10778238" y="294816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83812E-B319-2BCA-FA65-2DC74EDA7C27}"/>
              </a:ext>
            </a:extLst>
          </p:cNvPr>
          <p:cNvGrpSpPr/>
          <p:nvPr/>
        </p:nvGrpSpPr>
        <p:grpSpPr>
          <a:xfrm>
            <a:off x="1331195" y="2506261"/>
            <a:ext cx="9507934" cy="401536"/>
            <a:chOff x="1351557" y="2788558"/>
            <a:chExt cx="9507934" cy="44417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E120F4-B9D1-3796-67AF-172C664A77A8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464615-C7BE-C536-B101-C3FCBFA17496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68A3E5-5E75-AF8E-D557-024489C40F3A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FD84DE-B944-251D-4F21-9962D3B16EAC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CE8E6D-2ED6-B606-2FA1-2CF57514CDEB}"/>
                </a:ext>
              </a:extLst>
            </p:cNvPr>
            <p:cNvCxnSpPr>
              <a:cxnSpLocks/>
            </p:cNvCxnSpPr>
            <p:nvPr/>
          </p:nvCxnSpPr>
          <p:spPr>
            <a:xfrm>
              <a:off x="8957905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95DCD5-E29C-E69D-EA8C-9F53ACE9AAA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949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1847D4-CA7B-3163-0FE3-4F45059BEB24}"/>
              </a:ext>
            </a:extLst>
          </p:cNvPr>
          <p:cNvSpPr/>
          <p:nvPr/>
        </p:nvSpPr>
        <p:spPr>
          <a:xfrm>
            <a:off x="442597" y="1732333"/>
            <a:ext cx="1920636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2C3067-C40C-228A-9F81-7BEC896FD481}"/>
              </a:ext>
            </a:extLst>
          </p:cNvPr>
          <p:cNvSpPr/>
          <p:nvPr/>
        </p:nvSpPr>
        <p:spPr>
          <a:xfrm>
            <a:off x="2820823" y="1732333"/>
            <a:ext cx="6550353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E8FA46-6193-928C-C768-581CF5C447C0}"/>
              </a:ext>
            </a:extLst>
          </p:cNvPr>
          <p:cNvSpPr/>
          <p:nvPr/>
        </p:nvSpPr>
        <p:spPr>
          <a:xfrm>
            <a:off x="9812853" y="1737967"/>
            <a:ext cx="1901264" cy="346234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7EF094-7ECB-9473-F463-EF0B0D95C2AD}"/>
              </a:ext>
            </a:extLst>
          </p:cNvPr>
          <p:cNvSpPr/>
          <p:nvPr/>
        </p:nvSpPr>
        <p:spPr>
          <a:xfrm>
            <a:off x="455887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5F9D37-04FA-D053-AA62-8530C59B789F}"/>
              </a:ext>
            </a:extLst>
          </p:cNvPr>
          <p:cNvSpPr/>
          <p:nvPr/>
        </p:nvSpPr>
        <p:spPr>
          <a:xfrm>
            <a:off x="2357474" y="2995236"/>
            <a:ext cx="1750617" cy="2259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24A965-DC74-8425-7DFE-C99D50C40966}"/>
              </a:ext>
            </a:extLst>
          </p:cNvPr>
          <p:cNvSpPr/>
          <p:nvPr/>
        </p:nvSpPr>
        <p:spPr>
          <a:xfrm>
            <a:off x="4259062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A03A7-8816-91C8-DDF6-BCA6C25D1583}"/>
              </a:ext>
            </a:extLst>
          </p:cNvPr>
          <p:cNvSpPr/>
          <p:nvPr/>
        </p:nvSpPr>
        <p:spPr>
          <a:xfrm>
            <a:off x="6160649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75BC-48E3-C456-0B09-7FA33CA10F14}"/>
              </a:ext>
            </a:extLst>
          </p:cNvPr>
          <p:cNvSpPr/>
          <p:nvPr/>
        </p:nvSpPr>
        <p:spPr>
          <a:xfrm>
            <a:off x="8062236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F989DB-C9C4-04B5-3B99-F4F5037EE7F2}"/>
              </a:ext>
            </a:extLst>
          </p:cNvPr>
          <p:cNvSpPr/>
          <p:nvPr/>
        </p:nvSpPr>
        <p:spPr>
          <a:xfrm>
            <a:off x="9963821" y="2995236"/>
            <a:ext cx="1750617" cy="2308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A6E5A9-43A3-3E95-3C26-3A5E2F2C05CC}"/>
              </a:ext>
            </a:extLst>
          </p:cNvPr>
          <p:cNvSpPr/>
          <p:nvPr/>
        </p:nvSpPr>
        <p:spPr>
          <a:xfrm>
            <a:off x="1270304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43F70A-7403-B34B-F76B-3C9390704F69}"/>
              </a:ext>
            </a:extLst>
          </p:cNvPr>
          <p:cNvSpPr/>
          <p:nvPr/>
        </p:nvSpPr>
        <p:spPr>
          <a:xfrm>
            <a:off x="3171891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498D18-AE15-9886-2648-CE37190F683D}"/>
              </a:ext>
            </a:extLst>
          </p:cNvPr>
          <p:cNvSpPr/>
          <p:nvPr/>
        </p:nvSpPr>
        <p:spPr>
          <a:xfrm>
            <a:off x="507347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0DE50D-8992-392A-B266-111F9795A918}"/>
              </a:ext>
            </a:extLst>
          </p:cNvPr>
          <p:cNvSpPr/>
          <p:nvPr/>
        </p:nvSpPr>
        <p:spPr>
          <a:xfrm>
            <a:off x="6975065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3B3EBEB-58FA-90D2-0CB9-052F248AC933}"/>
              </a:ext>
            </a:extLst>
          </p:cNvPr>
          <p:cNvSpPr/>
          <p:nvPr/>
        </p:nvSpPr>
        <p:spPr>
          <a:xfrm>
            <a:off x="8876652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5593BC-443A-8D62-E421-18A92117F17D}"/>
              </a:ext>
            </a:extLst>
          </p:cNvPr>
          <p:cNvSpPr/>
          <p:nvPr/>
        </p:nvSpPr>
        <p:spPr>
          <a:xfrm>
            <a:off x="10778238" y="293434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C98552-21D8-6615-8A84-073254A4187D}"/>
              </a:ext>
            </a:extLst>
          </p:cNvPr>
          <p:cNvCxnSpPr>
            <a:cxnSpLocks/>
          </p:cNvCxnSpPr>
          <p:nvPr/>
        </p:nvCxnSpPr>
        <p:spPr>
          <a:xfrm>
            <a:off x="547944" y="5466352"/>
            <a:ext cx="11166494" cy="0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1CAD28C-28E7-F0B5-6EFD-AA20A1841412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6334BF-CE27-CDEE-9A15-7DA73D0D0D8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79969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C1F1-8E25-C0A8-EAE9-1ECF58BAEF55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29059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116DF3-F878-6811-3E67-189FECA7CF02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23930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B3CEB6-BE88-FA8C-89EE-19044AD46313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5717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50C1E6-6728-D2CC-8705-3DC2F2D919B0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62708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1295BA-DEFB-A545-890F-206391F2B8F0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 dirty="0">
                <a:solidFill>
                  <a:srgbClr val="0B2545"/>
                </a:solidFill>
              </a:rPr>
              <a:t>Volt Power Analytics</a:t>
            </a:r>
            <a:endParaRPr lang="en-NO" sz="1000" dirty="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2654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1521E7-63E1-2EAC-1557-DA6D3BD210D9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1536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03A1A2-B962-C049-6386-FBF4A5C24738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6144-17E5-9A12-A213-86393460DF2B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1763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98E980-F748-5F69-F195-AD01B58F4A29}"/>
              </a:ext>
            </a:extLst>
          </p:cNvPr>
          <p:cNvSpPr/>
          <p:nvPr/>
        </p:nvSpPr>
        <p:spPr>
          <a:xfrm>
            <a:off x="1" y="0"/>
            <a:ext cx="5131942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0E0723-BFD9-B7E8-E0D8-71E06A17D372}"/>
              </a:ext>
            </a:extLst>
          </p:cNvPr>
          <p:cNvSpPr txBox="1">
            <a:spLocks/>
          </p:cNvSpPr>
          <p:nvPr userDrawn="1"/>
        </p:nvSpPr>
        <p:spPr>
          <a:xfrm>
            <a:off x="83185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chemeClr val="bg1"/>
                </a:solidFill>
              </a:rPr>
              <a:t>Volt Power Analytics: Confidential - not for redistribution</a:t>
            </a:r>
            <a:endParaRPr lang="en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6056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4DF4A-299F-52EE-B5DC-3C702C43A2D6}"/>
              </a:ext>
            </a:extLst>
          </p:cNvPr>
          <p:cNvSpPr/>
          <p:nvPr/>
        </p:nvSpPr>
        <p:spPr>
          <a:xfrm>
            <a:off x="0" y="365125"/>
            <a:ext cx="275771" cy="701675"/>
          </a:xfrm>
          <a:prstGeom prst="rect">
            <a:avLst/>
          </a:prstGeom>
          <a:solidFill>
            <a:srgbClr val="0B2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BDE8D7-1045-2C76-393B-B5041146B608}"/>
              </a:ext>
            </a:extLst>
          </p:cNvPr>
          <p:cNvSpPr/>
          <p:nvPr/>
        </p:nvSpPr>
        <p:spPr>
          <a:xfrm>
            <a:off x="1391473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82880" rIns="137160" bIns="91440" rtlCol="0" anchor="t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1E8879-FAB3-B809-BC89-8C3754F4DA1D}"/>
              </a:ext>
            </a:extLst>
          </p:cNvPr>
          <p:cNvSpPr/>
          <p:nvPr/>
        </p:nvSpPr>
        <p:spPr>
          <a:xfrm>
            <a:off x="3293060" y="2661706"/>
            <a:ext cx="1750617" cy="2234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1818A0-7531-29BE-D3CE-9878BFAA25E0}"/>
              </a:ext>
            </a:extLst>
          </p:cNvPr>
          <p:cNvSpPr/>
          <p:nvPr/>
        </p:nvSpPr>
        <p:spPr>
          <a:xfrm>
            <a:off x="5194648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E04FEA-64F7-8139-6A01-F1471829CD3F}"/>
              </a:ext>
            </a:extLst>
          </p:cNvPr>
          <p:cNvSpPr/>
          <p:nvPr/>
        </p:nvSpPr>
        <p:spPr>
          <a:xfrm>
            <a:off x="7096235" y="2661706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O" sz="1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9BFCDE-5D06-CF96-9473-0B49BF1031E8}"/>
              </a:ext>
            </a:extLst>
          </p:cNvPr>
          <p:cNvSpPr/>
          <p:nvPr/>
        </p:nvSpPr>
        <p:spPr>
          <a:xfrm>
            <a:off x="8999560" y="2639675"/>
            <a:ext cx="1750617" cy="2283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18288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4CF2C4-4BC2-E182-333C-96D5F93918A5}"/>
              </a:ext>
            </a:extLst>
          </p:cNvPr>
          <p:cNvCxnSpPr>
            <a:cxnSpLocks/>
          </p:cNvCxnSpPr>
          <p:nvPr/>
        </p:nvCxnSpPr>
        <p:spPr>
          <a:xfrm>
            <a:off x="1372424" y="2040530"/>
            <a:ext cx="942810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DBD2E2B-2B17-F22C-3713-29C31FC12A48}"/>
              </a:ext>
            </a:extLst>
          </p:cNvPr>
          <p:cNvSpPr/>
          <p:nvPr/>
        </p:nvSpPr>
        <p:spPr>
          <a:xfrm>
            <a:off x="2191489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0E3FE2D-0CB5-F6C5-818E-3E148BDF466C}"/>
              </a:ext>
            </a:extLst>
          </p:cNvPr>
          <p:cNvSpPr/>
          <p:nvPr/>
        </p:nvSpPr>
        <p:spPr>
          <a:xfrm>
            <a:off x="4093076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AEB8F19-DF14-8281-7A59-19DCF94F6A52}"/>
              </a:ext>
            </a:extLst>
          </p:cNvPr>
          <p:cNvSpPr/>
          <p:nvPr/>
        </p:nvSpPr>
        <p:spPr>
          <a:xfrm>
            <a:off x="5994663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A41610-C835-7C66-36AC-727813839BC3}"/>
              </a:ext>
            </a:extLst>
          </p:cNvPr>
          <p:cNvSpPr/>
          <p:nvPr/>
        </p:nvSpPr>
        <p:spPr>
          <a:xfrm>
            <a:off x="7896250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A319681-109F-8ED0-62AB-48E9A5530696}"/>
              </a:ext>
            </a:extLst>
          </p:cNvPr>
          <p:cNvSpPr/>
          <p:nvPr/>
        </p:nvSpPr>
        <p:spPr>
          <a:xfrm>
            <a:off x="9797837" y="1965238"/>
            <a:ext cx="150584" cy="150584"/>
          </a:xfrm>
          <a:prstGeom prst="ellipse">
            <a:avLst/>
          </a:prstGeom>
          <a:solidFill>
            <a:schemeClr val="bg1">
              <a:lumMod val="6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25F447A-05D8-55C5-BFD0-1165736BDE9E}"/>
              </a:ext>
            </a:extLst>
          </p:cNvPr>
          <p:cNvSpPr/>
          <p:nvPr/>
        </p:nvSpPr>
        <p:spPr>
          <a:xfrm>
            <a:off x="2205890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2BF1868-CB33-1D16-1802-2AD4EB33E68F}"/>
              </a:ext>
            </a:extLst>
          </p:cNvPr>
          <p:cNvSpPr/>
          <p:nvPr/>
        </p:nvSpPr>
        <p:spPr>
          <a:xfrm>
            <a:off x="4107477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9EBE1C7-FD63-29F8-F05E-BC636505FB8C}"/>
              </a:ext>
            </a:extLst>
          </p:cNvPr>
          <p:cNvSpPr/>
          <p:nvPr/>
        </p:nvSpPr>
        <p:spPr>
          <a:xfrm>
            <a:off x="6009064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5A1F5A7-8DDB-5ACC-C894-D720C5D9967A}"/>
              </a:ext>
            </a:extLst>
          </p:cNvPr>
          <p:cNvSpPr/>
          <p:nvPr/>
        </p:nvSpPr>
        <p:spPr>
          <a:xfrm>
            <a:off x="7910651" y="2600815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1A5A26-9B3A-DA00-AEC1-25E6D55A79FD}"/>
              </a:ext>
            </a:extLst>
          </p:cNvPr>
          <p:cNvSpPr/>
          <p:nvPr/>
        </p:nvSpPr>
        <p:spPr>
          <a:xfrm>
            <a:off x="9813977" y="2578784"/>
            <a:ext cx="121782" cy="121782"/>
          </a:xfrm>
          <a:prstGeom prst="ellipse">
            <a:avLst/>
          </a:prstGeom>
          <a:solidFill>
            <a:srgbClr val="0B254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18087A-23EE-6762-2C96-F13453404FB4}"/>
              </a:ext>
            </a:extLst>
          </p:cNvPr>
          <p:cNvGrpSpPr/>
          <p:nvPr/>
        </p:nvGrpSpPr>
        <p:grpSpPr>
          <a:xfrm>
            <a:off x="2266781" y="2115823"/>
            <a:ext cx="7608088" cy="444626"/>
            <a:chOff x="1351557" y="2740893"/>
            <a:chExt cx="7608088" cy="49183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DC103EF-F247-5946-6838-172348FA48FC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57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B0CFE5-37D6-D6E5-ACF4-30BF6D2C7789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44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0525C78-D149-FD56-60AD-8872492865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4731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4EE0CE4-43DC-A115-65E6-A5C5F065C447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18" y="2788558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C3769E-119C-6470-B9C9-62395FB331B0}"/>
                </a:ext>
              </a:extLst>
            </p:cNvPr>
            <p:cNvCxnSpPr>
              <a:cxnSpLocks/>
            </p:cNvCxnSpPr>
            <p:nvPr/>
          </p:nvCxnSpPr>
          <p:spPr>
            <a:xfrm>
              <a:off x="8959645" y="2740893"/>
              <a:ext cx="0" cy="444170"/>
            </a:xfrm>
            <a:prstGeom prst="line">
              <a:avLst/>
            </a:prstGeom>
            <a:ln>
              <a:solidFill>
                <a:srgbClr val="102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8D4880C-4C6E-4850-9253-BE39BD3CE30F}"/>
              </a:ext>
            </a:extLst>
          </p:cNvPr>
          <p:cNvSpPr/>
          <p:nvPr/>
        </p:nvSpPr>
        <p:spPr>
          <a:xfrm>
            <a:off x="1391473" y="1406421"/>
            <a:ext cx="1750617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0F072F7-D343-409C-5EA6-7B1F08269F26}"/>
              </a:ext>
            </a:extLst>
          </p:cNvPr>
          <p:cNvSpPr/>
          <p:nvPr/>
        </p:nvSpPr>
        <p:spPr>
          <a:xfrm>
            <a:off x="3361137" y="1375926"/>
            <a:ext cx="5485715" cy="389513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CFD213F-C6DF-967B-E9E4-08091C55D7AF}"/>
              </a:ext>
            </a:extLst>
          </p:cNvPr>
          <p:cNvSpPr/>
          <p:nvPr/>
        </p:nvSpPr>
        <p:spPr>
          <a:xfrm>
            <a:off x="8945732" y="1378158"/>
            <a:ext cx="1854794" cy="388800"/>
          </a:xfrm>
          <a:prstGeom prst="roundRect">
            <a:avLst>
              <a:gd name="adj" fmla="val 50000"/>
            </a:avLst>
          </a:prstGeom>
          <a:solidFill>
            <a:srgbClr val="0B2545"/>
          </a:solidFill>
        </p:spPr>
        <p:txBody>
          <a:bodyPr wrap="square" lIns="0" tIns="0" rIns="0" bIns="0">
            <a:sp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B29E30-7878-C9DB-7E6F-DA7A881B9AD5}"/>
              </a:ext>
            </a:extLst>
          </p:cNvPr>
          <p:cNvCxnSpPr>
            <a:cxnSpLocks/>
          </p:cNvCxnSpPr>
          <p:nvPr/>
        </p:nvCxnSpPr>
        <p:spPr>
          <a:xfrm flipV="1">
            <a:off x="1483530" y="5128400"/>
            <a:ext cx="9266647" cy="4422"/>
          </a:xfrm>
          <a:prstGeom prst="straightConnector1">
            <a:avLst/>
          </a:prstGeom>
          <a:ln w="12700">
            <a:solidFill>
              <a:srgbClr val="0B25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EC2EE-E44F-DB38-B361-D8D273AD0F7E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6738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0" y="634011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17AED1-4123-0BFE-BAE2-C4D81DD57556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</a:t>
            </a:r>
            <a:endParaRPr lang="en-NO" sz="1000">
              <a:solidFill>
                <a:srgbClr val="0B2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4017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2908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7289B2-EEED-1A19-4C69-CD5F66F24D49}"/>
              </a:ext>
            </a:extLst>
          </p:cNvPr>
          <p:cNvSpPr txBox="1">
            <a:spLocks/>
          </p:cNvSpPr>
          <p:nvPr userDrawn="1"/>
        </p:nvSpPr>
        <p:spPr>
          <a:xfrm>
            <a:off x="8382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000">
                <a:solidFill>
                  <a:srgbClr val="0B2545"/>
                </a:solidFill>
              </a:rPr>
              <a:t>Volt Power Analytics: Confidential - not for redistribution</a:t>
            </a:r>
            <a:endParaRPr lang="en-NO" sz="1000">
              <a:solidFill>
                <a:srgbClr val="0B254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CCA01-C37A-E55B-D507-492E35B26B4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2908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8198D-65C4-F3AA-CC28-EB223F96614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2908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F621AD-40F8-074A-8484-E1BDD9124396}" type="slidenum">
              <a:rPr lang="en-NO" smtClean="0"/>
              <a:t>‹#›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FEDF7-EB90-5E7C-51CF-9FFE9F466F8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E660FC0-EF4E-2784-9165-5E8EBDEEAA14}"/>
              </a:ext>
            </a:extLst>
          </p:cNvPr>
          <p:cNvSpPr txBox="1">
            <a:spLocks/>
          </p:cNvSpPr>
          <p:nvPr/>
        </p:nvSpPr>
        <p:spPr>
          <a:xfrm>
            <a:off x="950976" y="1540628"/>
            <a:ext cx="10588752" cy="2468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>
                <a:solidFill>
                  <a:schemeClr val="bg1"/>
                </a:solidFill>
                <a:latin typeface="Avenir Next LT Pro"/>
              </a:rPr>
              <a:t>Volt Power Analytics</a:t>
            </a:r>
          </a:p>
          <a:p>
            <a:r>
              <a:rPr lang="en-NO" sz="4000" b="1" dirty="0">
                <a:solidFill>
                  <a:schemeClr val="bg1"/>
                </a:solidFill>
                <a:latin typeface="Avenir Next LT Pro"/>
              </a:rPr>
              <a:t>Nordic </a:t>
            </a:r>
            <a:r>
              <a:rPr lang="en-GB" sz="4000" b="1" dirty="0">
                <a:solidFill>
                  <a:schemeClr val="bg1"/>
                </a:solidFill>
                <a:latin typeface="Avenir Next LT Pro"/>
              </a:rPr>
              <a:t>P</a:t>
            </a:r>
            <a:r>
              <a:rPr lang="en-NO" sz="4000" b="1" dirty="0">
                <a:solidFill>
                  <a:schemeClr val="bg1"/>
                </a:solidFill>
                <a:latin typeface="Avenir Next LT Pro"/>
              </a:rPr>
              <a:t>ower </a:t>
            </a:r>
            <a:r>
              <a:rPr lang="en-GB" sz="4000" b="1" dirty="0">
                <a:solidFill>
                  <a:schemeClr val="bg1"/>
                </a:solidFill>
                <a:latin typeface="Avenir Next LT Pro"/>
              </a:rPr>
              <a:t>P</a:t>
            </a:r>
            <a:r>
              <a:rPr lang="en-NO" sz="4000" b="1" dirty="0">
                <a:solidFill>
                  <a:schemeClr val="bg1"/>
                </a:solidFill>
                <a:latin typeface="Avenir Next LT Pro"/>
              </a:rPr>
              <a:t>rice </a:t>
            </a:r>
            <a:r>
              <a:rPr lang="en-GB" sz="4000" b="1" dirty="0">
                <a:solidFill>
                  <a:schemeClr val="bg1"/>
                </a:solidFill>
                <a:latin typeface="Avenir Next LT Pro"/>
              </a:rPr>
              <a:t>O</a:t>
            </a:r>
            <a:r>
              <a:rPr lang="en-NO" sz="4000" b="1" dirty="0">
                <a:solidFill>
                  <a:schemeClr val="bg1"/>
                </a:solidFill>
                <a:latin typeface="Avenir Next LT Pro"/>
              </a:rPr>
              <a:t>utlook</a:t>
            </a:r>
            <a:r>
              <a:rPr lang="sv-SE" sz="16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 </a:t>
            </a:r>
            <a:endParaRPr lang="en-NO" sz="2800" b="1" dirty="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ACD07CF-F6F8-F7E8-7E03-2E0758797FED}"/>
              </a:ext>
            </a:extLst>
          </p:cNvPr>
          <p:cNvSpPr txBox="1">
            <a:spLocks/>
          </p:cNvSpPr>
          <p:nvPr/>
        </p:nvSpPr>
        <p:spPr>
          <a:xfrm>
            <a:off x="1095270" y="5481795"/>
            <a:ext cx="8636660" cy="111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>
                <a:latin typeface="+mj-lt"/>
                <a:cs typeface="Avenir Heavy" panose="020B0703020203020204" pitchFamily="34" charset="-78"/>
              </a:rPr>
              <a:t>Olav Johan Botnen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>
                <a:latin typeface="+mj-lt"/>
                <a:cs typeface="Avenir Heavy" panose="020B0703020203020204" pitchFamily="34" charset="-78"/>
              </a:rPr>
              <a:t>13</a:t>
            </a:r>
            <a:r>
              <a:rPr lang="en-US" sz="2000" b="1" baseline="30000">
                <a:latin typeface="+mj-lt"/>
                <a:cs typeface="Avenir Heavy" panose="020B0703020203020204" pitchFamily="34" charset="-78"/>
              </a:rPr>
              <a:t>th</a:t>
            </a:r>
            <a:r>
              <a:rPr lang="en-US" sz="2000" b="1">
                <a:latin typeface="+mj-lt"/>
                <a:cs typeface="Avenir Heavy" panose="020B0703020203020204" pitchFamily="34" charset="-78"/>
              </a:rPr>
              <a:t> June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78468-8F2B-2A26-BCB8-5D514B0E8BD0}"/>
              </a:ext>
            </a:extLst>
          </p:cNvPr>
          <p:cNvSpPr/>
          <p:nvPr/>
        </p:nvSpPr>
        <p:spPr>
          <a:xfrm>
            <a:off x="10511118" y="5713327"/>
            <a:ext cx="1680882" cy="1110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group of men&amp;#39;s profile&#10;&#10;Description automatically generated">
            <a:extLst>
              <a:ext uri="{FF2B5EF4-FFF2-40B4-BE49-F238E27FC236}">
                <a16:creationId xmlns:a16="http://schemas.microsoft.com/office/drawing/2014/main" id="{33BFCE7C-4FA5-2284-E236-0A174DB4E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8" b="17168" l="61884" r="95765">
                        <a14:foregroundMark x1="76345" y1="2101" x2="76345" y2="2101"/>
                        <a14:foregroundMark x1="76345" y1="1943" x2="76345" y2="1943"/>
                      </a14:backgroundRemoval>
                    </a14:imgEffect>
                  </a14:imgLayer>
                </a14:imgProps>
              </a:ext>
            </a:extLst>
          </a:blip>
          <a:srcRect l="57649" r="-84" b="80925"/>
          <a:stretch/>
        </p:blipFill>
        <p:spPr>
          <a:xfrm>
            <a:off x="9298737" y="4530772"/>
            <a:ext cx="2424761" cy="154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61D18-9FFB-6623-1DED-D140CFAF5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67A7F2C-C49C-9804-CC9F-946008FD9C79}"/>
              </a:ext>
            </a:extLst>
          </p:cNvPr>
          <p:cNvGrpSpPr/>
          <p:nvPr/>
        </p:nvGrpSpPr>
        <p:grpSpPr>
          <a:xfrm>
            <a:off x="10421948" y="0"/>
            <a:ext cx="1859222" cy="1724839"/>
            <a:chOff x="7542072" y="3514887"/>
            <a:chExt cx="2918908" cy="2707932"/>
          </a:xfrm>
        </p:grpSpPr>
        <p:pic>
          <p:nvPicPr>
            <p:cNvPr id="8" name="Picture 7" descr="A blue lightning bolt in a black background&#10;&#10;Description automatically generated">
              <a:extLst>
                <a:ext uri="{FF2B5EF4-FFF2-40B4-BE49-F238E27FC236}">
                  <a16:creationId xmlns:a16="http://schemas.microsoft.com/office/drawing/2014/main" id="{D852782E-95A2-F246-47AC-4F4DCE076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2072" y="3657062"/>
              <a:ext cx="2832917" cy="2565757"/>
            </a:xfrm>
            <a:prstGeom prst="rect">
              <a:avLst/>
            </a:prstGeom>
            <a:effectLst>
              <a:innerShdw blurRad="63500" dist="254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1" name="Picture 10" descr="A blue lightning bolt in a black background&#10;&#10;Description automatically generated">
              <a:extLst>
                <a:ext uri="{FF2B5EF4-FFF2-40B4-BE49-F238E27FC236}">
                  <a16:creationId xmlns:a16="http://schemas.microsoft.com/office/drawing/2014/main" id="{1DC3A006-08FC-ABCB-C2ED-189250FE5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28063" y="3514887"/>
              <a:ext cx="2832917" cy="2565757"/>
            </a:xfrm>
            <a:prstGeom prst="rect">
              <a:avLst/>
            </a:prstGeom>
            <a:effectLst>
              <a:innerShdw blurRad="63500" dist="25400" dir="135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7551151-A76A-09C5-0A72-DA8FD70AD423}"/>
              </a:ext>
            </a:extLst>
          </p:cNvPr>
          <p:cNvSpPr txBox="1"/>
          <p:nvPr/>
        </p:nvSpPr>
        <p:spPr>
          <a:xfrm>
            <a:off x="971296" y="3523829"/>
            <a:ext cx="599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Montel Finnish Energy Day 2024. Helsinki</a:t>
            </a:r>
          </a:p>
        </p:txBody>
      </p:sp>
    </p:spTree>
    <p:extLst>
      <p:ext uri="{BB962C8B-B14F-4D97-AF65-F5344CB8AC3E}">
        <p14:creationId xmlns:p14="http://schemas.microsoft.com/office/powerpoint/2010/main" val="2041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2EB0A-EEA3-3F0C-A762-4C45F087C9CD}"/>
              </a:ext>
            </a:extLst>
          </p:cNvPr>
          <p:cNvSpPr/>
          <p:nvPr/>
        </p:nvSpPr>
        <p:spPr>
          <a:xfrm>
            <a:off x="1061721" y="1467453"/>
            <a:ext cx="8638387" cy="3978307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1" y="178900"/>
            <a:ext cx="10982960" cy="1325563"/>
          </a:xfrm>
        </p:spPr>
        <p:txBody>
          <a:bodyPr/>
          <a:lstStyle/>
          <a:p>
            <a:r>
              <a:rPr lang="en-GB" dirty="0"/>
              <a:t>Finnish Consumption Development 2022-2026 (In TWh)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3BAD835-C8BF-BEEE-4AD3-E66F272715F6}"/>
              </a:ext>
            </a:extLst>
          </p:cNvPr>
          <p:cNvSpPr txBox="1">
            <a:spLocks/>
          </p:cNvSpPr>
          <p:nvPr/>
        </p:nvSpPr>
        <p:spPr>
          <a:xfrm>
            <a:off x="1447801" y="1761671"/>
            <a:ext cx="3674532" cy="491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2022-2026: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 err="1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1.7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2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 0.4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0.5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pumps: 1.2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5.8 TWh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C214985-9136-EE08-B840-BDFF960EF8F5}"/>
              </a:ext>
            </a:extLst>
          </p:cNvPr>
          <p:cNvSpPr txBox="1">
            <a:spLocks/>
          </p:cNvSpPr>
          <p:nvPr/>
        </p:nvSpPr>
        <p:spPr>
          <a:xfrm>
            <a:off x="5824221" y="1761671"/>
            <a:ext cx="3674532" cy="491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2022-2030: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 err="1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3.3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3.4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 2.4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2.5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pumps: 2.4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Steel: 11.0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25.0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479EA-3555-9886-389D-78ADE4158F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063849" y="740631"/>
            <a:ext cx="4273583" cy="6117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443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5EDE0E-8A88-B5F4-6FF0-67766B6DBC74}"/>
              </a:ext>
            </a:extLst>
          </p:cNvPr>
          <p:cNvSpPr/>
          <p:nvPr/>
        </p:nvSpPr>
        <p:spPr>
          <a:xfrm>
            <a:off x="1040345" y="1181100"/>
            <a:ext cx="10111310" cy="4819875"/>
          </a:xfrm>
          <a:prstGeom prst="roundRect">
            <a:avLst>
              <a:gd name="adj" fmla="val 87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11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06166B9-E54F-CF2B-ACF3-68BD3B3EAB75}"/>
              </a:ext>
            </a:extLst>
          </p:cNvPr>
          <p:cNvSpPr>
            <a:spLocks noGrp="1"/>
          </p:cNvSpPr>
          <p:nvPr/>
        </p:nvSpPr>
        <p:spPr>
          <a:xfrm>
            <a:off x="1735142" y="593698"/>
            <a:ext cx="10111310" cy="881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Our Indications: Finland Base Long-term Scenario</a:t>
            </a:r>
            <a:endParaRPr lang="en-NO" sz="2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kstSylinder 2">
            <a:extLst>
              <a:ext uri="{FF2B5EF4-FFF2-40B4-BE49-F238E27FC236}">
                <a16:creationId xmlns:a16="http://schemas.microsoft.com/office/drawing/2014/main" id="{951E8187-C127-D217-0612-9722CDC857D2}"/>
              </a:ext>
            </a:extLst>
          </p:cNvPr>
          <p:cNvSpPr txBox="1"/>
          <p:nvPr/>
        </p:nvSpPr>
        <p:spPr>
          <a:xfrm>
            <a:off x="1415243" y="6045696"/>
            <a:ext cx="867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* Capture prices will normally be 7-20 €/MWh lower than base-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load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prices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/solar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endParaRPr lang="nb-NO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05C8FE5-3B5F-479A-ABA3-781BFDDF63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461254"/>
              </p:ext>
            </p:extLst>
          </p:nvPr>
        </p:nvGraphicFramePr>
        <p:xfrm>
          <a:off x="1841074" y="1644463"/>
          <a:ext cx="9520194" cy="426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5A7BECA7-96C5-F821-87C2-67BAAADDA651}"/>
              </a:ext>
            </a:extLst>
          </p:cNvPr>
          <p:cNvSpPr/>
          <p:nvPr/>
        </p:nvSpPr>
        <p:spPr>
          <a:xfrm rot="20212657">
            <a:off x="4392674" y="3699928"/>
            <a:ext cx="1569720" cy="817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Climbing with weaker power balances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10FCE58-92D3-0B88-3CEB-B0B44F838738}"/>
              </a:ext>
            </a:extLst>
          </p:cNvPr>
          <p:cNvSpPr/>
          <p:nvPr/>
        </p:nvSpPr>
        <p:spPr>
          <a:xfrm rot="659610">
            <a:off x="7719816" y="3067496"/>
            <a:ext cx="1391260" cy="670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400" b="1" dirty="0">
                <a:solidFill>
                  <a:schemeClr val="tx1"/>
                </a:solidFill>
              </a:rPr>
              <a:t>Falling with more  supply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4CB45E96-D5BE-8A20-3A39-82AD779364A1}"/>
              </a:ext>
            </a:extLst>
          </p:cNvPr>
          <p:cNvSpPr/>
          <p:nvPr/>
        </p:nvSpPr>
        <p:spPr>
          <a:xfrm>
            <a:off x="3865349" y="3194905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DC528E3B-2F0E-418D-5D47-0D57C10F1A74}"/>
              </a:ext>
            </a:extLst>
          </p:cNvPr>
          <p:cNvSpPr/>
          <p:nvPr/>
        </p:nvSpPr>
        <p:spPr>
          <a:xfrm rot="13227150">
            <a:off x="7617986" y="2749135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874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5FC89E-5953-5252-F1AD-9162C0DC300A}"/>
              </a:ext>
            </a:extLst>
          </p:cNvPr>
          <p:cNvSpPr/>
          <p:nvPr/>
        </p:nvSpPr>
        <p:spPr>
          <a:xfrm>
            <a:off x="8734963" y="2261285"/>
            <a:ext cx="3090583" cy="3391691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Swedish Power Balance Development (In TWh)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583" y="2393037"/>
            <a:ext cx="2826795" cy="31281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Healthy development of renewables, later also nukes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Offshore wind in south post 2030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nukes by mid 2030s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n-GB" sz="14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development of new consumption than new supply in north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Industrial demand in north to go potentially higher?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8" name="Tabell 4">
            <a:extLst>
              <a:ext uri="{FF2B5EF4-FFF2-40B4-BE49-F238E27FC236}">
                <a16:creationId xmlns:a16="http://schemas.microsoft.com/office/drawing/2014/main" id="{8A49BB46-6445-0A09-226F-361437467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527904"/>
              </p:ext>
            </p:extLst>
          </p:nvPr>
        </p:nvGraphicFramePr>
        <p:xfrm>
          <a:off x="298051" y="1743787"/>
          <a:ext cx="8168717" cy="2213344"/>
        </p:xfrm>
        <a:graphic>
          <a:graphicData uri="http://schemas.openxmlformats.org/drawingml/2006/table">
            <a:tbl>
              <a:tblPr/>
              <a:tblGrid>
                <a:gridCol w="623078">
                  <a:extLst>
                    <a:ext uri="{9D8B030D-6E8A-4147-A177-3AD203B41FA5}">
                      <a16:colId xmlns:a16="http://schemas.microsoft.com/office/drawing/2014/main" val="1182959700"/>
                    </a:ext>
                  </a:extLst>
                </a:gridCol>
                <a:gridCol w="816669">
                  <a:extLst>
                    <a:ext uri="{9D8B030D-6E8A-4147-A177-3AD203B41FA5}">
                      <a16:colId xmlns:a16="http://schemas.microsoft.com/office/drawing/2014/main" val="2760843898"/>
                    </a:ext>
                  </a:extLst>
                </a:gridCol>
                <a:gridCol w="830035">
                  <a:extLst>
                    <a:ext uri="{9D8B030D-6E8A-4147-A177-3AD203B41FA5}">
                      <a16:colId xmlns:a16="http://schemas.microsoft.com/office/drawing/2014/main" val="1894156844"/>
                    </a:ext>
                  </a:extLst>
                </a:gridCol>
                <a:gridCol w="782924">
                  <a:extLst>
                    <a:ext uri="{9D8B030D-6E8A-4147-A177-3AD203B41FA5}">
                      <a16:colId xmlns:a16="http://schemas.microsoft.com/office/drawing/2014/main" val="602647682"/>
                    </a:ext>
                  </a:extLst>
                </a:gridCol>
                <a:gridCol w="700592">
                  <a:extLst>
                    <a:ext uri="{9D8B030D-6E8A-4147-A177-3AD203B41FA5}">
                      <a16:colId xmlns:a16="http://schemas.microsoft.com/office/drawing/2014/main" val="2092712536"/>
                    </a:ext>
                  </a:extLst>
                </a:gridCol>
                <a:gridCol w="776444">
                  <a:extLst>
                    <a:ext uri="{9D8B030D-6E8A-4147-A177-3AD203B41FA5}">
                      <a16:colId xmlns:a16="http://schemas.microsoft.com/office/drawing/2014/main" val="3959898047"/>
                    </a:ext>
                  </a:extLst>
                </a:gridCol>
                <a:gridCol w="625248">
                  <a:extLst>
                    <a:ext uri="{9D8B030D-6E8A-4147-A177-3AD203B41FA5}">
                      <a16:colId xmlns:a16="http://schemas.microsoft.com/office/drawing/2014/main" val="3089026156"/>
                    </a:ext>
                  </a:extLst>
                </a:gridCol>
                <a:gridCol w="1054899">
                  <a:extLst>
                    <a:ext uri="{9D8B030D-6E8A-4147-A177-3AD203B41FA5}">
                      <a16:colId xmlns:a16="http://schemas.microsoft.com/office/drawing/2014/main" val="228297933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815792153"/>
                    </a:ext>
                  </a:extLst>
                </a:gridCol>
                <a:gridCol w="806828">
                  <a:extLst>
                    <a:ext uri="{9D8B030D-6E8A-4147-A177-3AD203B41FA5}">
                      <a16:colId xmlns:a16="http://schemas.microsoft.com/office/drawing/2014/main" val="1405814049"/>
                    </a:ext>
                  </a:extLst>
                </a:gridCol>
              </a:tblGrid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Power Balance South of Sweden </a:t>
                      </a:r>
                    </a:p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(SE3 and SE4)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72354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90148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69442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2615"/>
                  </a:ext>
                </a:extLst>
              </a:tr>
              <a:tr h="12969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0921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Hydro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Onshore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Offshore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Solar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Nuclear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CHP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production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Consumption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8832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2427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39910"/>
                  </a:ext>
                </a:extLst>
              </a:tr>
              <a:tr h="1835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90613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26783"/>
                  </a:ext>
                </a:extLst>
              </a:tr>
            </a:tbl>
          </a:graphicData>
        </a:graphic>
      </p:graphicFrame>
      <p:graphicFrame>
        <p:nvGraphicFramePr>
          <p:cNvPr id="12" name="Tabell 4">
            <a:extLst>
              <a:ext uri="{FF2B5EF4-FFF2-40B4-BE49-F238E27FC236}">
                <a16:creationId xmlns:a16="http://schemas.microsoft.com/office/drawing/2014/main" id="{EE229943-EC2A-C0E0-EF5B-BF26DA20A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58556"/>
              </p:ext>
            </p:extLst>
          </p:nvPr>
        </p:nvGraphicFramePr>
        <p:xfrm>
          <a:off x="756768" y="4215191"/>
          <a:ext cx="7277716" cy="2023730"/>
        </p:xfrm>
        <a:graphic>
          <a:graphicData uri="http://schemas.openxmlformats.org/drawingml/2006/table">
            <a:tbl>
              <a:tblPr/>
              <a:tblGrid>
                <a:gridCol w="559824">
                  <a:extLst>
                    <a:ext uri="{9D8B030D-6E8A-4147-A177-3AD203B41FA5}">
                      <a16:colId xmlns:a16="http://schemas.microsoft.com/office/drawing/2014/main" val="1182959700"/>
                    </a:ext>
                  </a:extLst>
                </a:gridCol>
                <a:gridCol w="666458">
                  <a:extLst>
                    <a:ext uri="{9D8B030D-6E8A-4147-A177-3AD203B41FA5}">
                      <a16:colId xmlns:a16="http://schemas.microsoft.com/office/drawing/2014/main" val="2760843898"/>
                    </a:ext>
                  </a:extLst>
                </a:gridCol>
                <a:gridCol w="813078">
                  <a:extLst>
                    <a:ext uri="{9D8B030D-6E8A-4147-A177-3AD203B41FA5}">
                      <a16:colId xmlns:a16="http://schemas.microsoft.com/office/drawing/2014/main" val="1894156844"/>
                    </a:ext>
                  </a:extLst>
                </a:gridCol>
                <a:gridCol w="786420">
                  <a:extLst>
                    <a:ext uri="{9D8B030D-6E8A-4147-A177-3AD203B41FA5}">
                      <a16:colId xmlns:a16="http://schemas.microsoft.com/office/drawing/2014/main" val="602647682"/>
                    </a:ext>
                  </a:extLst>
                </a:gridCol>
                <a:gridCol w="814740">
                  <a:extLst>
                    <a:ext uri="{9D8B030D-6E8A-4147-A177-3AD203B41FA5}">
                      <a16:colId xmlns:a16="http://schemas.microsoft.com/office/drawing/2014/main" val="2092712536"/>
                    </a:ext>
                  </a:extLst>
                </a:gridCol>
                <a:gridCol w="1395220">
                  <a:extLst>
                    <a:ext uri="{9D8B030D-6E8A-4147-A177-3AD203B41FA5}">
                      <a16:colId xmlns:a16="http://schemas.microsoft.com/office/drawing/2014/main" val="3089026156"/>
                    </a:ext>
                  </a:extLst>
                </a:gridCol>
                <a:gridCol w="1242196">
                  <a:extLst>
                    <a:ext uri="{9D8B030D-6E8A-4147-A177-3AD203B41FA5}">
                      <a16:colId xmlns:a16="http://schemas.microsoft.com/office/drawing/2014/main" val="2815792153"/>
                    </a:ext>
                  </a:extLst>
                </a:gridCol>
                <a:gridCol w="999780">
                  <a:extLst>
                    <a:ext uri="{9D8B030D-6E8A-4147-A177-3AD203B41FA5}">
                      <a16:colId xmlns:a16="http://schemas.microsoft.com/office/drawing/2014/main" val="1405814049"/>
                    </a:ext>
                  </a:extLst>
                </a:gridCol>
              </a:tblGrid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Power Balance North of Sweden </a:t>
                      </a:r>
                    </a:p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(SE1 and SE2)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72354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90148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69442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2615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0921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Year</a:t>
                      </a:r>
                      <a:endParaRPr lang="nb-NO" sz="14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Hydro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Onshore</a:t>
                      </a:r>
                      <a:endParaRPr lang="nb-NO" sz="14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Offshore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CHP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production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Consumption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8832"/>
                  </a:ext>
                </a:extLst>
              </a:tr>
              <a:tr h="19665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2427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39910"/>
                  </a:ext>
                </a:extLst>
              </a:tr>
              <a:tr h="1835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90613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26783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682500F8-5190-0B2B-E687-6C0684E1A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4" y="1838241"/>
            <a:ext cx="1864894" cy="873369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F2EDE7C1-1057-9439-46F2-07F05308B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6" y="4278495"/>
            <a:ext cx="1864894" cy="8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7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2EB0A-EEA3-3F0C-A762-4C45F087C9CD}"/>
              </a:ext>
            </a:extLst>
          </p:cNvPr>
          <p:cNvSpPr/>
          <p:nvPr/>
        </p:nvSpPr>
        <p:spPr>
          <a:xfrm>
            <a:off x="1303020" y="1466670"/>
            <a:ext cx="9585960" cy="455236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8900"/>
            <a:ext cx="10749279" cy="1325563"/>
          </a:xfrm>
        </p:spPr>
        <p:txBody>
          <a:bodyPr/>
          <a:lstStyle/>
          <a:p>
            <a:r>
              <a:rPr lang="en-GB"/>
              <a:t>Swedish Consumption Development 2022-2030 (In TWh)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521" y="1751727"/>
            <a:ext cx="3916434" cy="4918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Sweden</a:t>
            </a: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GB" sz="1800" b="1" kern="100" err="1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*: 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2.7</a:t>
            </a: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TWh</a:t>
            </a:r>
          </a:p>
          <a:p>
            <a:pPr marL="0" indent="0"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0.8 TWh</a:t>
            </a:r>
          </a:p>
          <a:p>
            <a:pPr marL="0" indent="0">
              <a:buNone/>
            </a:pP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Hydrogen*: 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</a:t>
            </a: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TWh</a:t>
            </a:r>
            <a:endParaRPr lang="en-GB" sz="1800" b="1" kern="100"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1.9 TWh</a:t>
            </a:r>
          </a:p>
          <a:p>
            <a:pPr marL="0" indent="0"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Steel*: 14.0 TWh</a:t>
            </a:r>
          </a:p>
          <a:p>
            <a:pPr marL="0" indent="0"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pumps: 3.8 TWh</a:t>
            </a:r>
          </a:p>
          <a:p>
            <a:pPr marL="0" indent="0">
              <a:buNone/>
            </a:pPr>
            <a:r>
              <a:rPr lang="en-GB" sz="1800" b="1" kern="10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35.3 TWh</a:t>
            </a:r>
          </a:p>
          <a:p>
            <a:pPr marL="0" indent="0">
              <a:buNone/>
            </a:pPr>
            <a:endParaRPr lang="en-GB" sz="1800" b="1" kern="10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Delay due to grid connections?</a:t>
            </a:r>
            <a:endParaRPr lang="en-GB" sz="1800" b="1" kern="10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3BAD835-C8BF-BEEE-4AD3-E66F272715F6}"/>
              </a:ext>
            </a:extLst>
          </p:cNvPr>
          <p:cNvSpPr txBox="1">
            <a:spLocks/>
          </p:cNvSpPr>
          <p:nvPr/>
        </p:nvSpPr>
        <p:spPr>
          <a:xfrm>
            <a:off x="1689100" y="1760888"/>
            <a:ext cx="3674532" cy="491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of Sweden: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 err="1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2.6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4.4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Hydrogen: 3.0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3.0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industry: 1.8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pumps: 2.1 TWh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kern="10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16.9 TWh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96081-125B-CE2B-75EE-E5120096D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311488" y="1168954"/>
            <a:ext cx="3632764" cy="568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004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5EDE0E-8A88-B5F4-6FF0-67766B6DBC74}"/>
              </a:ext>
            </a:extLst>
          </p:cNvPr>
          <p:cNvSpPr/>
          <p:nvPr/>
        </p:nvSpPr>
        <p:spPr>
          <a:xfrm>
            <a:off x="1040345" y="1181100"/>
            <a:ext cx="10111310" cy="4819875"/>
          </a:xfrm>
          <a:prstGeom prst="roundRect">
            <a:avLst>
              <a:gd name="adj" fmla="val 87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14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06166B9-E54F-CF2B-ACF3-68BD3B3EAB75}"/>
              </a:ext>
            </a:extLst>
          </p:cNvPr>
          <p:cNvSpPr>
            <a:spLocks noGrp="1"/>
          </p:cNvSpPr>
          <p:nvPr/>
        </p:nvSpPr>
        <p:spPr>
          <a:xfrm>
            <a:off x="2101850" y="558475"/>
            <a:ext cx="9461323" cy="881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Our Indications: Base Long-term Scenario Sweden</a:t>
            </a:r>
            <a:endParaRPr lang="en-NO" sz="2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kstSylinder 2">
            <a:extLst>
              <a:ext uri="{FF2B5EF4-FFF2-40B4-BE49-F238E27FC236}">
                <a16:creationId xmlns:a16="http://schemas.microsoft.com/office/drawing/2014/main" id="{951E8187-C127-D217-0612-9722CDC857D2}"/>
              </a:ext>
            </a:extLst>
          </p:cNvPr>
          <p:cNvSpPr txBox="1"/>
          <p:nvPr/>
        </p:nvSpPr>
        <p:spPr>
          <a:xfrm>
            <a:off x="1415243" y="6045696"/>
            <a:ext cx="867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* Capture prices will normally be 7-20 €/MWh lower than base-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load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prices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/solar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endParaRPr lang="nb-NO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66315C-1BB1-4203-A9A5-882A9797A3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088981"/>
              </p:ext>
            </p:extLst>
          </p:nvPr>
        </p:nvGraphicFramePr>
        <p:xfrm>
          <a:off x="1736746" y="1356258"/>
          <a:ext cx="9236054" cy="4436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3D9A3D10-C8C1-C9C1-6AAA-0A5543E56496}"/>
              </a:ext>
            </a:extLst>
          </p:cNvPr>
          <p:cNvSpPr/>
          <p:nvPr/>
        </p:nvSpPr>
        <p:spPr>
          <a:xfrm rot="19893718">
            <a:off x="3264408" y="2113407"/>
            <a:ext cx="1993392" cy="817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Climbing with weaker power balances</a:t>
            </a: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2D5672F3-6306-72EE-F5CA-B831189B2212}"/>
              </a:ext>
            </a:extLst>
          </p:cNvPr>
          <p:cNvSpPr/>
          <p:nvPr/>
        </p:nvSpPr>
        <p:spPr>
          <a:xfrm>
            <a:off x="3531910" y="2279303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C26C7BE0-5B8A-FB29-28B8-426F080706B8}"/>
              </a:ext>
            </a:extLst>
          </p:cNvPr>
          <p:cNvSpPr/>
          <p:nvPr/>
        </p:nvSpPr>
        <p:spPr>
          <a:xfrm rot="13359047">
            <a:off x="7607827" y="2584883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50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1083F-507D-A340-86C8-A21E74C99691}"/>
              </a:ext>
            </a:extLst>
          </p:cNvPr>
          <p:cNvSpPr/>
          <p:nvPr/>
        </p:nvSpPr>
        <p:spPr>
          <a:xfrm>
            <a:off x="400595" y="1351280"/>
            <a:ext cx="10115005" cy="448498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Norwegian Renewable Projects Faces Headwind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FD7BB-94E0-DE38-68A4-A053BBBD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554218" y="485204"/>
            <a:ext cx="5095194" cy="691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" y="1448583"/>
            <a:ext cx="949379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GB" sz="1600" b="1" dirty="0"/>
              <a:t>30-40% increase of costs </a:t>
            </a:r>
            <a:r>
              <a:rPr lang="en-GB" sz="1600" dirty="0"/>
              <a:t>(CAPEX) for hydropower, onshore/offshore wind, electrolyser projects </a:t>
            </a:r>
          </a:p>
          <a:p>
            <a:pPr>
              <a:spcAft>
                <a:spcPts val="1200"/>
              </a:spcAft>
            </a:pPr>
            <a:r>
              <a:rPr lang="en-GB" sz="1600" b="1" dirty="0"/>
              <a:t>Few licenses available for new hydropower/onshore wind</a:t>
            </a:r>
            <a:r>
              <a:rPr lang="en-GB" sz="1600" dirty="0"/>
              <a:t>, except small-scale hydropower plants (&lt;10 MW)</a:t>
            </a:r>
          </a:p>
          <a:p>
            <a:pPr>
              <a:spcAft>
                <a:spcPts val="1200"/>
              </a:spcAft>
            </a:pPr>
            <a:r>
              <a:rPr lang="en-GB" sz="1600" b="1" dirty="0"/>
              <a:t>New Norwegian tax regime cap income. </a:t>
            </a:r>
            <a:r>
              <a:rPr lang="en-GB" sz="1600" dirty="0"/>
              <a:t>Increased resource tax (‘ground rent tax’) for hydropower from 37 to 45% (for &gt;10 MW). Introduction of resource tax for onshore wind of 35%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Onshore wind tax: ‘Will scare away investors to other European countries’ </a:t>
            </a:r>
            <a:r>
              <a:rPr lang="en-US" sz="1600" dirty="0"/>
              <a:t>(</a:t>
            </a:r>
            <a:r>
              <a:rPr lang="en-US" sz="1600" dirty="0" err="1"/>
              <a:t>Aneo</a:t>
            </a:r>
            <a:r>
              <a:rPr lang="en-US" sz="1600" dirty="0"/>
              <a:t> to Montel) </a:t>
            </a:r>
            <a:endParaRPr lang="en-GB" sz="1600" dirty="0"/>
          </a:p>
          <a:p>
            <a:pPr>
              <a:spcAft>
                <a:spcPts val="1200"/>
              </a:spcAft>
            </a:pPr>
            <a:r>
              <a:rPr lang="en-GB" sz="1600" b="1" dirty="0"/>
              <a:t>Many small-scale hydropower projects in pipeline. </a:t>
            </a:r>
            <a:r>
              <a:rPr lang="en-GB" sz="1600" dirty="0"/>
              <a:t>Nearly no other projects under construction work/new FID’s</a:t>
            </a:r>
          </a:p>
          <a:p>
            <a:pPr>
              <a:spcAft>
                <a:spcPts val="1200"/>
              </a:spcAft>
            </a:pPr>
            <a:r>
              <a:rPr lang="en-GB" sz="1600" b="1" dirty="0"/>
              <a:t>Offshore wind: </a:t>
            </a:r>
            <a:r>
              <a:rPr lang="en-GB" sz="1600" dirty="0"/>
              <a:t>to be delayed to 2032 onwards</a:t>
            </a:r>
          </a:p>
          <a:p>
            <a:endParaRPr lang="en-GB" sz="1600" b="1" dirty="0"/>
          </a:p>
          <a:p>
            <a:endParaRPr lang="en-GB" sz="1600" b="1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4723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2EB0A-EEA3-3F0C-A762-4C45F087C9CD}"/>
              </a:ext>
            </a:extLst>
          </p:cNvPr>
          <p:cNvSpPr/>
          <p:nvPr/>
        </p:nvSpPr>
        <p:spPr>
          <a:xfrm>
            <a:off x="8454623" y="2091849"/>
            <a:ext cx="3365034" cy="3390936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Norwegian Power Balance Development (In TWh)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0" y="2289506"/>
            <a:ext cx="2900680" cy="42824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kern="100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Weak development of renewables until 2030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kern="100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offshore wind expected over mid 2030s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800" kern="100" dirty="0">
                <a:solidFill>
                  <a:schemeClr val="bg1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ealthy development of consumption until 2030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2" name="Tabell 4">
            <a:extLst>
              <a:ext uri="{FF2B5EF4-FFF2-40B4-BE49-F238E27FC236}">
                <a16:creationId xmlns:a16="http://schemas.microsoft.com/office/drawing/2014/main" id="{1FA83548-CE4C-981F-1DBD-F322145C0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92138"/>
              </p:ext>
            </p:extLst>
          </p:nvPr>
        </p:nvGraphicFramePr>
        <p:xfrm>
          <a:off x="646332" y="4019199"/>
          <a:ext cx="7467669" cy="2213344"/>
        </p:xfrm>
        <a:graphic>
          <a:graphicData uri="http://schemas.openxmlformats.org/drawingml/2006/table">
            <a:tbl>
              <a:tblPr/>
              <a:tblGrid>
                <a:gridCol w="574436">
                  <a:extLst>
                    <a:ext uri="{9D8B030D-6E8A-4147-A177-3AD203B41FA5}">
                      <a16:colId xmlns:a16="http://schemas.microsoft.com/office/drawing/2014/main" val="1182959700"/>
                    </a:ext>
                  </a:extLst>
                </a:gridCol>
                <a:gridCol w="683853">
                  <a:extLst>
                    <a:ext uri="{9D8B030D-6E8A-4147-A177-3AD203B41FA5}">
                      <a16:colId xmlns:a16="http://schemas.microsoft.com/office/drawing/2014/main" val="2760843898"/>
                    </a:ext>
                  </a:extLst>
                </a:gridCol>
                <a:gridCol w="834300">
                  <a:extLst>
                    <a:ext uri="{9D8B030D-6E8A-4147-A177-3AD203B41FA5}">
                      <a16:colId xmlns:a16="http://schemas.microsoft.com/office/drawing/2014/main" val="1894156844"/>
                    </a:ext>
                  </a:extLst>
                </a:gridCol>
                <a:gridCol w="806946">
                  <a:extLst>
                    <a:ext uri="{9D8B030D-6E8A-4147-A177-3AD203B41FA5}">
                      <a16:colId xmlns:a16="http://schemas.microsoft.com/office/drawing/2014/main" val="602647682"/>
                    </a:ext>
                  </a:extLst>
                </a:gridCol>
                <a:gridCol w="560759">
                  <a:extLst>
                    <a:ext uri="{9D8B030D-6E8A-4147-A177-3AD203B41FA5}">
                      <a16:colId xmlns:a16="http://schemas.microsoft.com/office/drawing/2014/main" val="2092712536"/>
                    </a:ext>
                  </a:extLst>
                </a:gridCol>
                <a:gridCol w="779592">
                  <a:extLst>
                    <a:ext uri="{9D8B030D-6E8A-4147-A177-3AD203B41FA5}">
                      <a16:colId xmlns:a16="http://schemas.microsoft.com/office/drawing/2014/main" val="3959898047"/>
                    </a:ext>
                  </a:extLst>
                </a:gridCol>
                <a:gridCol w="1299319">
                  <a:extLst>
                    <a:ext uri="{9D8B030D-6E8A-4147-A177-3AD203B41FA5}">
                      <a16:colId xmlns:a16="http://schemas.microsoft.com/office/drawing/2014/main" val="3089026156"/>
                    </a:ext>
                  </a:extLst>
                </a:gridCol>
                <a:gridCol w="1189903">
                  <a:extLst>
                    <a:ext uri="{9D8B030D-6E8A-4147-A177-3AD203B41FA5}">
                      <a16:colId xmlns:a16="http://schemas.microsoft.com/office/drawing/2014/main" val="2815792153"/>
                    </a:ext>
                  </a:extLst>
                </a:gridCol>
                <a:gridCol w="738561">
                  <a:extLst>
                    <a:ext uri="{9D8B030D-6E8A-4147-A177-3AD203B41FA5}">
                      <a16:colId xmlns:a16="http://schemas.microsoft.com/office/drawing/2014/main" val="1405814049"/>
                    </a:ext>
                  </a:extLst>
                </a:gridCol>
              </a:tblGrid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Power Balance North of Norway </a:t>
                      </a:r>
                    </a:p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(NO3 and NO4)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72354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90148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69442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2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0921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Hydro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Onshore</a:t>
                      </a:r>
                      <a:endParaRPr lang="nb-NO" sz="14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Offshore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Solar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Thermal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production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Consumption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8832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2427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39910"/>
                  </a:ext>
                </a:extLst>
              </a:tr>
              <a:tr h="1835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90613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26783"/>
                  </a:ext>
                </a:extLst>
              </a:tr>
            </a:tbl>
          </a:graphicData>
        </a:graphic>
      </p:graphicFrame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CB2F310D-567D-2F7B-F19D-4213BCFEC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649459"/>
              </p:ext>
            </p:extLst>
          </p:nvPr>
        </p:nvGraphicFramePr>
        <p:xfrm>
          <a:off x="646332" y="1573973"/>
          <a:ext cx="7467669" cy="2213344"/>
        </p:xfrm>
        <a:graphic>
          <a:graphicData uri="http://schemas.openxmlformats.org/drawingml/2006/table">
            <a:tbl>
              <a:tblPr/>
              <a:tblGrid>
                <a:gridCol w="574436">
                  <a:extLst>
                    <a:ext uri="{9D8B030D-6E8A-4147-A177-3AD203B41FA5}">
                      <a16:colId xmlns:a16="http://schemas.microsoft.com/office/drawing/2014/main" val="1182959700"/>
                    </a:ext>
                  </a:extLst>
                </a:gridCol>
                <a:gridCol w="683853">
                  <a:extLst>
                    <a:ext uri="{9D8B030D-6E8A-4147-A177-3AD203B41FA5}">
                      <a16:colId xmlns:a16="http://schemas.microsoft.com/office/drawing/2014/main" val="2760843898"/>
                    </a:ext>
                  </a:extLst>
                </a:gridCol>
                <a:gridCol w="834300">
                  <a:extLst>
                    <a:ext uri="{9D8B030D-6E8A-4147-A177-3AD203B41FA5}">
                      <a16:colId xmlns:a16="http://schemas.microsoft.com/office/drawing/2014/main" val="1894156844"/>
                    </a:ext>
                  </a:extLst>
                </a:gridCol>
                <a:gridCol w="806946">
                  <a:extLst>
                    <a:ext uri="{9D8B030D-6E8A-4147-A177-3AD203B41FA5}">
                      <a16:colId xmlns:a16="http://schemas.microsoft.com/office/drawing/2014/main" val="602647682"/>
                    </a:ext>
                  </a:extLst>
                </a:gridCol>
                <a:gridCol w="560759">
                  <a:extLst>
                    <a:ext uri="{9D8B030D-6E8A-4147-A177-3AD203B41FA5}">
                      <a16:colId xmlns:a16="http://schemas.microsoft.com/office/drawing/2014/main" val="2092712536"/>
                    </a:ext>
                  </a:extLst>
                </a:gridCol>
                <a:gridCol w="779592">
                  <a:extLst>
                    <a:ext uri="{9D8B030D-6E8A-4147-A177-3AD203B41FA5}">
                      <a16:colId xmlns:a16="http://schemas.microsoft.com/office/drawing/2014/main" val="3959898047"/>
                    </a:ext>
                  </a:extLst>
                </a:gridCol>
                <a:gridCol w="1299319">
                  <a:extLst>
                    <a:ext uri="{9D8B030D-6E8A-4147-A177-3AD203B41FA5}">
                      <a16:colId xmlns:a16="http://schemas.microsoft.com/office/drawing/2014/main" val="3089026156"/>
                    </a:ext>
                  </a:extLst>
                </a:gridCol>
                <a:gridCol w="1189903">
                  <a:extLst>
                    <a:ext uri="{9D8B030D-6E8A-4147-A177-3AD203B41FA5}">
                      <a16:colId xmlns:a16="http://schemas.microsoft.com/office/drawing/2014/main" val="2815792153"/>
                    </a:ext>
                  </a:extLst>
                </a:gridCol>
                <a:gridCol w="738561">
                  <a:extLst>
                    <a:ext uri="{9D8B030D-6E8A-4147-A177-3AD203B41FA5}">
                      <a16:colId xmlns:a16="http://schemas.microsoft.com/office/drawing/2014/main" val="1405814049"/>
                    </a:ext>
                  </a:extLst>
                </a:gridCol>
              </a:tblGrid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Power Balance South of Norway </a:t>
                      </a:r>
                    </a:p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(NO1, NO2 and NO5)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72354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90148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69442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2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0921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Hydro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Onshore</a:t>
                      </a:r>
                      <a:endParaRPr lang="nb-NO" sz="14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Offshore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Solar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Thermal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production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Consumption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Balance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8832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2427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39910"/>
                  </a:ext>
                </a:extLst>
              </a:tr>
              <a:tr h="1835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90613"/>
                  </a:ext>
                </a:extLst>
              </a:tr>
              <a:tr h="18500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26783"/>
                  </a:ext>
                </a:extLst>
              </a:tr>
            </a:tbl>
          </a:graphicData>
        </a:graphic>
      </p:graphicFrame>
      <p:pic>
        <p:nvPicPr>
          <p:cNvPr id="6" name="Picture 1">
            <a:extLst>
              <a:ext uri="{FF2B5EF4-FFF2-40B4-BE49-F238E27FC236}">
                <a16:creationId xmlns:a16="http://schemas.microsoft.com/office/drawing/2014/main" id="{055AA82E-04B7-3293-EA0D-9FC7BF235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7" y="1651996"/>
            <a:ext cx="1864894" cy="873369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7922AA0-68C6-E940-3535-A4A06B729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2" y="4113427"/>
            <a:ext cx="1864894" cy="8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A2EB0A-EEA3-3F0C-A762-4C45F087C9CD}"/>
              </a:ext>
            </a:extLst>
          </p:cNvPr>
          <p:cNvSpPr/>
          <p:nvPr/>
        </p:nvSpPr>
        <p:spPr>
          <a:xfrm>
            <a:off x="1496060" y="1415382"/>
            <a:ext cx="9199880" cy="4918212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8900"/>
            <a:ext cx="10749279" cy="1325563"/>
          </a:xfrm>
        </p:spPr>
        <p:txBody>
          <a:bodyPr/>
          <a:lstStyle/>
          <a:p>
            <a:r>
              <a:rPr lang="en-GB"/>
              <a:t>Norwegian Consumption Development 2022-2030 (In TWh)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561" y="1700439"/>
            <a:ext cx="3674532" cy="4918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Norway: </a:t>
            </a:r>
          </a:p>
          <a:p>
            <a:pPr marL="0" indent="0">
              <a:buNone/>
            </a:pPr>
            <a:r>
              <a:rPr lang="en-GB" sz="1800" b="1" kern="100" dirty="0" err="1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1.5 TWh</a:t>
            </a:r>
          </a:p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1.4 TWh</a:t>
            </a:r>
          </a:p>
          <a:p>
            <a:pPr marL="0" indent="0">
              <a:buNone/>
            </a:pP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 </a:t>
            </a: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6.1</a:t>
            </a: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TWh</a:t>
            </a:r>
          </a:p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Petroleum 5.6 TWh**</a:t>
            </a:r>
          </a:p>
          <a:p>
            <a:pPr marL="0" indent="0">
              <a:buNone/>
            </a:pP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</a:t>
            </a: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3.7</a:t>
            </a:r>
            <a:r>
              <a:rPr lang="en-GB" sz="1800" b="1" kern="1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TWh</a:t>
            </a:r>
          </a:p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18.3 TWh</a:t>
            </a:r>
          </a:p>
          <a:p>
            <a:pPr marL="0" indent="0">
              <a:buNone/>
            </a:pPr>
            <a:endParaRPr lang="en-GB" sz="1800" b="1" kern="100" dirty="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</a:t>
            </a:r>
            <a:r>
              <a:rPr lang="en-GB" sz="1800" b="1" kern="100" dirty="0" err="1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Melkøya</a:t>
            </a: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b="1" kern="100" dirty="0" err="1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Finnmark</a:t>
            </a: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</a:t>
            </a:r>
          </a:p>
          <a:p>
            <a:pPr marL="0" indent="0">
              <a:buNone/>
            </a:pPr>
            <a:r>
              <a:rPr lang="en-GB" sz="1800" b="1" kern="100" dirty="0"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2030 3.6 TWh/360 MW</a:t>
            </a:r>
          </a:p>
          <a:p>
            <a:pPr marL="0" indent="0">
              <a:buNone/>
            </a:pPr>
            <a:endParaRPr lang="en-GB" sz="1800" b="1" kern="100" dirty="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3BAD835-C8BF-BEEE-4AD3-E66F272715F6}"/>
              </a:ext>
            </a:extLst>
          </p:cNvPr>
          <p:cNvSpPr txBox="1">
            <a:spLocks/>
          </p:cNvSpPr>
          <p:nvPr/>
        </p:nvSpPr>
        <p:spPr>
          <a:xfrm>
            <a:off x="1882140" y="1709600"/>
            <a:ext cx="3674532" cy="491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of Norway: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Datacenters</a:t>
            </a: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5.7 TWh*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Transport: 4.4 TWh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 7.2 TWh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Petroleum 4.0 TWh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manufacturing: 2.4 TWh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Total: 23.7 TWh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Google, Skien: </a:t>
            </a:r>
            <a:b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 panose="020B07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0.7 TWh, max. plan 7.5 TWh/830 MW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00A40-B3C3-67A6-296E-64CB8B8C6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944548" y="782320"/>
            <a:ext cx="4674383" cy="6347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913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41610E-B30A-A360-8619-A526B539E19F}"/>
              </a:ext>
            </a:extLst>
          </p:cNvPr>
          <p:cNvSpPr/>
          <p:nvPr/>
        </p:nvSpPr>
        <p:spPr>
          <a:xfrm>
            <a:off x="1144481" y="1408848"/>
            <a:ext cx="9221255" cy="4525770"/>
          </a:xfrm>
          <a:prstGeom prst="roundRect">
            <a:avLst>
              <a:gd name="adj" fmla="val 87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18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06166B9-E54F-CF2B-ACF3-68BD3B3EAB75}"/>
              </a:ext>
            </a:extLst>
          </p:cNvPr>
          <p:cNvSpPr>
            <a:spLocks noGrp="1"/>
          </p:cNvSpPr>
          <p:nvPr/>
        </p:nvSpPr>
        <p:spPr>
          <a:xfrm>
            <a:off x="2260600" y="593698"/>
            <a:ext cx="9364842" cy="8815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Our Indications: Base Long-term Scenario Norway</a:t>
            </a:r>
            <a:endParaRPr lang="en-NO" sz="2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kstSylinder 2">
            <a:extLst>
              <a:ext uri="{FF2B5EF4-FFF2-40B4-BE49-F238E27FC236}">
                <a16:creationId xmlns:a16="http://schemas.microsoft.com/office/drawing/2014/main" id="{951E8187-C127-D217-0612-9722CDC857D2}"/>
              </a:ext>
            </a:extLst>
          </p:cNvPr>
          <p:cNvSpPr txBox="1"/>
          <p:nvPr/>
        </p:nvSpPr>
        <p:spPr>
          <a:xfrm>
            <a:off x="1415243" y="6045696"/>
            <a:ext cx="867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* Capture prices will normally be 7-20 €/MWh lower than base-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load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prices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nb-NO" sz="1400" b="1" kern="100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/solar </a:t>
            </a:r>
            <a:r>
              <a:rPr lang="nb-NO" sz="1400" b="1" kern="100" err="1">
                <a:solidFill>
                  <a:schemeClr val="bg1"/>
                </a:solidFill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C37F0BA-5782-3B12-5FA4-CC44F037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243" y="1640027"/>
            <a:ext cx="8571814" cy="4183513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E7E10A2-47FC-CD9E-D30B-B68237DDDCB0}"/>
              </a:ext>
            </a:extLst>
          </p:cNvPr>
          <p:cNvSpPr/>
          <p:nvPr/>
        </p:nvSpPr>
        <p:spPr>
          <a:xfrm>
            <a:off x="2097293" y="3617088"/>
            <a:ext cx="896112" cy="40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938D5B-8F6C-3B60-DA2E-9133C59E9962}"/>
              </a:ext>
            </a:extLst>
          </p:cNvPr>
          <p:cNvSpPr/>
          <p:nvPr/>
        </p:nvSpPr>
        <p:spPr>
          <a:xfrm rot="20887946">
            <a:off x="3056187" y="2365170"/>
            <a:ext cx="1993392" cy="817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Climbing with weaker power balances</a:t>
            </a: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9AC6863B-58BC-3344-854A-1CFE17DF45FE}"/>
              </a:ext>
            </a:extLst>
          </p:cNvPr>
          <p:cNvSpPr/>
          <p:nvPr/>
        </p:nvSpPr>
        <p:spPr>
          <a:xfrm rot="380469">
            <a:off x="3316225" y="2623915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5C40693C-9625-25DD-D913-3FB24A68D619}"/>
              </a:ext>
            </a:extLst>
          </p:cNvPr>
          <p:cNvSpPr/>
          <p:nvPr/>
        </p:nvSpPr>
        <p:spPr>
          <a:xfrm rot="12882378">
            <a:off x="7021987" y="3171319"/>
            <a:ext cx="1889760" cy="891540"/>
          </a:xfrm>
          <a:custGeom>
            <a:avLst/>
            <a:gdLst>
              <a:gd name="connsiteX0" fmla="*/ 0 w 1927860"/>
              <a:gd name="connsiteY0" fmla="*/ 922020 h 922020"/>
              <a:gd name="connsiteX1" fmla="*/ 1097280 w 1927860"/>
              <a:gd name="connsiteY1" fmla="*/ 541020 h 922020"/>
              <a:gd name="connsiteX2" fmla="*/ 1889760 w 1927860"/>
              <a:gd name="connsiteY2" fmla="*/ 30480 h 922020"/>
              <a:gd name="connsiteX3" fmla="*/ 1889760 w 1927860"/>
              <a:gd name="connsiteY3" fmla="*/ 30480 h 922020"/>
              <a:gd name="connsiteX4" fmla="*/ 1927860 w 1927860"/>
              <a:gd name="connsiteY4" fmla="*/ 0 h 922020"/>
              <a:gd name="connsiteX0" fmla="*/ 0 w 1889760"/>
              <a:gd name="connsiteY0" fmla="*/ 891540 h 891540"/>
              <a:gd name="connsiteX1" fmla="*/ 1097280 w 1889760"/>
              <a:gd name="connsiteY1" fmla="*/ 510540 h 891540"/>
              <a:gd name="connsiteX2" fmla="*/ 1889760 w 1889760"/>
              <a:gd name="connsiteY2" fmla="*/ 0 h 891540"/>
              <a:gd name="connsiteX3" fmla="*/ 1889760 w 1889760"/>
              <a:gd name="connsiteY3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60" h="891540">
                <a:moveTo>
                  <a:pt x="0" y="891540"/>
                </a:moveTo>
                <a:cubicBezTo>
                  <a:pt x="391160" y="775335"/>
                  <a:pt x="782320" y="659130"/>
                  <a:pt x="1097280" y="510540"/>
                </a:cubicBezTo>
                <a:cubicBezTo>
                  <a:pt x="1412240" y="361950"/>
                  <a:pt x="1889760" y="0"/>
                  <a:pt x="1889760" y="0"/>
                </a:cubicBezTo>
                <a:lnTo>
                  <a:pt x="1889760" y="0"/>
                </a:lnTo>
              </a:path>
            </a:pathLst>
          </a:custGeom>
          <a:noFill/>
          <a:ln w="28575">
            <a:prstDash val="dash"/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2">
            <a:extLst>
              <a:ext uri="{FF2B5EF4-FFF2-40B4-BE49-F238E27FC236}">
                <a16:creationId xmlns:a16="http://schemas.microsoft.com/office/drawing/2014/main" id="{C208EA61-DB7B-2A60-21D4-E6410614E9E4}"/>
              </a:ext>
            </a:extLst>
          </p:cNvPr>
          <p:cNvSpPr/>
          <p:nvPr/>
        </p:nvSpPr>
        <p:spPr>
          <a:xfrm rot="676935">
            <a:off x="7015152" y="3394322"/>
            <a:ext cx="1993418" cy="817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r>
              <a:rPr lang="nb-NO" sz="14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Falling </a:t>
            </a:r>
            <a:r>
              <a:rPr lang="nb-NO" sz="1400" b="1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with</a:t>
            </a:r>
            <a:r>
              <a:rPr lang="nb-NO" sz="14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 more  </a:t>
            </a:r>
            <a:r>
              <a:rPr lang="nb-NO" sz="1400" b="1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supply</a:t>
            </a:r>
            <a:endParaRPr lang="nb-NO" sz="14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4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D447-28CE-7C1E-9C6E-71454513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Gas and EUA prices </a:t>
            </a:r>
            <a:br>
              <a:rPr lang="en-US" dirty="0"/>
            </a:br>
            <a:r>
              <a:rPr lang="en-US" sz="1800" dirty="0"/>
              <a:t>Mid June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1CC0-7D0A-85F8-6EEC-D4FBA572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19</a:t>
            </a:fld>
            <a:endParaRPr lang="en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A4EF009-A61F-6989-3F82-01AB0A7B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15" y="6300673"/>
            <a:ext cx="863644" cy="2603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4FD3B7-CC71-AB15-48EF-8C5091E0E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3" y="1504463"/>
            <a:ext cx="4756329" cy="22859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98535E2-1A81-7B63-C6E5-C173480A5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72" y="3998915"/>
            <a:ext cx="4711700" cy="22234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86D32-9E1D-DF1C-2253-EB685C2F8BF2}"/>
              </a:ext>
            </a:extLst>
          </p:cNvPr>
          <p:cNvSpPr/>
          <p:nvPr/>
        </p:nvSpPr>
        <p:spPr>
          <a:xfrm>
            <a:off x="6227180" y="0"/>
            <a:ext cx="6296628" cy="6858000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9D596-1E73-0E9B-25F5-E83F6D152F03}"/>
              </a:ext>
            </a:extLst>
          </p:cNvPr>
          <p:cNvSpPr txBox="1"/>
          <p:nvPr/>
        </p:nvSpPr>
        <p:spPr>
          <a:xfrm>
            <a:off x="6683415" y="686880"/>
            <a:ext cx="47919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High levels in European gas storages (72%)</a:t>
            </a:r>
          </a:p>
          <a:p>
            <a:pPr algn="l" fontAlgn="auto"/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Healthy supply via pipelines (except from Russia)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Potential fundamental downside 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Risk of upside effects: Asian demand, outages, ongoing wars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More supply via LNG by 2026-2027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Weak industrial performance 2023 and 2024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Increasing renewable generation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More influence of right-wing politics to reduce ambitions?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Potential fundamental downside, but some link to gas prices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DE904-DA03-4B7D-D636-DA282377E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68E1-2273-F6F0-F37C-7336FAEF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Leading Team With A Thorough Industry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CE034-7853-F436-25B6-CE7587F5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1867311-0DC5-D300-D74C-A5DD37A4FE68}"/>
              </a:ext>
            </a:extLst>
          </p:cNvPr>
          <p:cNvSpPr txBox="1"/>
          <p:nvPr/>
        </p:nvSpPr>
        <p:spPr>
          <a:xfrm>
            <a:off x="480805" y="1776136"/>
            <a:ext cx="41956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Katinka Bogaard, Managing Director and Co-Founder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Master's degree in Industrial Economics, NTNU 2017.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Expertise in European power market analysis and modelling.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Previous work experience: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Volue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EnBW, Refinitiv.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BE74D249-2B9F-EACD-9C4C-2F79CA3E5EE1}"/>
              </a:ext>
            </a:extLst>
          </p:cNvPr>
          <p:cNvSpPr txBox="1"/>
          <p:nvPr/>
        </p:nvSpPr>
        <p:spPr>
          <a:xfrm>
            <a:off x="480804" y="2988175"/>
            <a:ext cx="41956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Eivind Samseth, Lead Continental Analyst and CSO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Master's degree in Industrial Economics, NTNU. 2012.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Expert in European power market analysis and modelling.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Previous work experience: McKinsey &amp; Company.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20BF29C9-573E-030E-F666-7BEEE639DE20}"/>
              </a:ext>
            </a:extLst>
          </p:cNvPr>
          <p:cNvSpPr txBox="1"/>
          <p:nvPr/>
        </p:nvSpPr>
        <p:spPr>
          <a:xfrm>
            <a:off x="496146" y="4205329"/>
            <a:ext cx="419560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Odd Gunnar Jakobsen, Senior Nordic Market Analyst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Over 15 years of Nordic power market analysis experience.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Previous work experience: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Markedskraft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Wattsight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Volue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.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CCE0FF45-8C82-12E9-25A3-5AD433431E9C}"/>
              </a:ext>
            </a:extLst>
          </p:cNvPr>
          <p:cNvSpPr txBox="1"/>
          <p:nvPr/>
        </p:nvSpPr>
        <p:spPr>
          <a:xfrm>
            <a:off x="7323462" y="1714766"/>
            <a:ext cx="454847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Olav Johan Botnen, Power Market Expert and Co-Founder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Master's degree in Electrical Power Engineering, NTNU 1986.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One of the leading Nordic power market experts.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Expert in European power market analysis and modelling.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Previous work experience: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Markedskraft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Wattsight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 Volue,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Sintef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Energy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D3AB9C42-9FD0-A9AA-465A-166812FB8028}"/>
              </a:ext>
            </a:extLst>
          </p:cNvPr>
          <p:cNvSpPr txBox="1"/>
          <p:nvPr/>
        </p:nvSpPr>
        <p:spPr>
          <a:xfrm>
            <a:off x="7323461" y="2937034"/>
            <a:ext cx="441039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Børge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Bogaard, CCO and Co-Founder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MBA from Stanford 1994.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Start-up expert with over 30 years of experience building up companies. Previous guest lecturer on start-ups at Harvard Business School.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 Previous work experience: CEO of US operation for 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Norsk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Hydro company, C- roles in startups.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80057E17-4D4C-3EE7-F413-D4A0F0F95897}"/>
              </a:ext>
            </a:extLst>
          </p:cNvPr>
          <p:cNvSpPr txBox="1"/>
          <p:nvPr/>
        </p:nvSpPr>
        <p:spPr>
          <a:xfrm>
            <a:off x="7364373" y="4159302"/>
            <a:ext cx="436947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William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Bjønness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Power Market Analyst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Dual master's degree in Energy Systems and Markets, NTNU/TU Berlin 2022.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Expertise in power market modelling and data analysis.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Previous work experience: Fraunhofer ISE, NTNU.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AC0C84A-2858-9AB5-3F1B-ACF9202BA9E2}"/>
              </a:ext>
            </a:extLst>
          </p:cNvPr>
          <p:cNvSpPr txBox="1"/>
          <p:nvPr/>
        </p:nvSpPr>
        <p:spPr>
          <a:xfrm>
            <a:off x="6754008" y="5402026"/>
            <a:ext cx="483129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Tom Donnelly, Head of Marketing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Master's degree in Renewable Energy from the University of Hull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Expertise in building and developing SaaS businesses and marketing.</a:t>
            </a: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Previous work experience: Fugro Satellite Positioning, </a:t>
            </a: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Wattsight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, Volue.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D6438-4229-6EC0-5F43-61F69336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615" y="1797216"/>
            <a:ext cx="1044408" cy="10346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5CC5F-BDA0-F521-C198-CD2A8A79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67" y="1797216"/>
            <a:ext cx="1152601" cy="10702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D23D74-E1FC-1EA7-654F-C34D9C1D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016" y="2950058"/>
            <a:ext cx="1147607" cy="10855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76EED-9498-D48B-3041-17B09399F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105" y="2964193"/>
            <a:ext cx="1096087" cy="10631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FD850A-FA61-D50C-60D9-A496B1187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500" y="4159302"/>
            <a:ext cx="1206698" cy="11229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33B2EC-60F4-CCCE-603F-DA17590D03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962"/>
          <a:stretch/>
        </p:blipFill>
        <p:spPr>
          <a:xfrm>
            <a:off x="6043867" y="4159302"/>
            <a:ext cx="1141513" cy="11107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6237EAD-5F84-B1A6-B95C-5BADADA80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131" y="5402026"/>
            <a:ext cx="1162637" cy="11000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98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F485-A501-BDB5-54BD-7D8C799B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A86623-762F-6B3D-B615-FEE44A4D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505383" y="646601"/>
            <a:ext cx="4273583" cy="6117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06B366-4089-0179-8FAF-0933D4E68B4C}"/>
              </a:ext>
            </a:extLst>
          </p:cNvPr>
          <p:cNvSpPr/>
          <p:nvPr/>
        </p:nvSpPr>
        <p:spPr>
          <a:xfrm>
            <a:off x="2429080" y="1469398"/>
            <a:ext cx="7501468" cy="498776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3E568-8355-CA54-3FAF-89BBD9E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7447AE-9C85-F022-82F1-2572CB112BEC}"/>
              </a:ext>
            </a:extLst>
          </p:cNvPr>
          <p:cNvSpPr txBox="1"/>
          <p:nvPr/>
        </p:nvSpPr>
        <p:spPr>
          <a:xfrm>
            <a:off x="4935644" y="1756762"/>
            <a:ext cx="3687148" cy="24493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Downside summer 2024, upside </a:t>
            </a:r>
            <a:r>
              <a:rPr lang="en-US" sz="1400" dirty="0">
                <a:solidFill>
                  <a:srgbClr val="FF0000"/>
                </a:solidFill>
                <a:latin typeface="Avenir Next LT Pro Demi"/>
              </a:rPr>
              <a:t>thereafter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48511-8D45-0924-D201-3E36D1BD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3D26EB-C302-CB26-552F-DE4896B1075C}"/>
              </a:ext>
            </a:extLst>
          </p:cNvPr>
          <p:cNvSpPr/>
          <p:nvPr/>
        </p:nvSpPr>
        <p:spPr>
          <a:xfrm>
            <a:off x="2654384" y="1629408"/>
            <a:ext cx="1197949" cy="49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B0703020203020204" pitchFamily="34" charset="-78"/>
                <a:ea typeface="+mn-ea"/>
                <a:cs typeface="Avenir Heavy" panose="020B0703020203020204" pitchFamily="34" charset="-78"/>
              </a:rPr>
              <a:t>Nominal Euro/MWh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77FAA29-8D99-B782-C593-8499F72E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503735"/>
              </p:ext>
            </p:extLst>
          </p:nvPr>
        </p:nvGraphicFramePr>
        <p:xfrm>
          <a:off x="3031636" y="2301342"/>
          <a:ext cx="6449896" cy="3737388"/>
        </p:xfrm>
        <a:graphic>
          <a:graphicData uri="http://schemas.openxmlformats.org/drawingml/2006/table">
            <a:tbl>
              <a:tblPr/>
              <a:tblGrid>
                <a:gridCol w="1320798">
                  <a:extLst>
                    <a:ext uri="{9D8B030D-6E8A-4147-A177-3AD203B41FA5}">
                      <a16:colId xmlns:a16="http://schemas.microsoft.com/office/drawing/2014/main" val="3828544297"/>
                    </a:ext>
                  </a:extLst>
                </a:gridCol>
                <a:gridCol w="1320798">
                  <a:extLst>
                    <a:ext uri="{9D8B030D-6E8A-4147-A177-3AD203B41FA5}">
                      <a16:colId xmlns:a16="http://schemas.microsoft.com/office/drawing/2014/main" val="961687592"/>
                    </a:ext>
                  </a:extLst>
                </a:gridCol>
                <a:gridCol w="2179316">
                  <a:extLst>
                    <a:ext uri="{9D8B030D-6E8A-4147-A177-3AD203B41FA5}">
                      <a16:colId xmlns:a16="http://schemas.microsoft.com/office/drawing/2014/main" val="3163638751"/>
                    </a:ext>
                  </a:extLst>
                </a:gridCol>
                <a:gridCol w="1628984">
                  <a:extLst>
                    <a:ext uri="{9D8B030D-6E8A-4147-A177-3AD203B41FA5}">
                      <a16:colId xmlns:a16="http://schemas.microsoft.com/office/drawing/2014/main" val="2047259941"/>
                    </a:ext>
                  </a:extLst>
                </a:gridCol>
              </a:tblGrid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Market 11/6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</a:t>
                      </a:r>
                      <a:r>
                        <a:rPr lang="nb-NO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12/6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  <a:endParaRPr lang="nb-NO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2746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1111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-15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5578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-12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40489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Q4-24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322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Q1-25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9117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Q2-25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3107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665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59485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41702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77983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5115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66E5A18-CCD3-89CB-DABF-EE16A813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/>
          <a:lstStyle/>
          <a:p>
            <a:r>
              <a:rPr lang="en-US" dirty="0"/>
              <a:t>‘Mid-term’ Price simulations Finland (FI)</a:t>
            </a:r>
            <a:endParaRPr lang="en-GB" dirty="0"/>
          </a:p>
        </p:txBody>
      </p:sp>
      <p:sp>
        <p:nvSpPr>
          <p:cNvPr id="16" name="TekstSylinder 4">
            <a:extLst>
              <a:ext uri="{FF2B5EF4-FFF2-40B4-BE49-F238E27FC236}">
                <a16:creationId xmlns:a16="http://schemas.microsoft.com/office/drawing/2014/main" id="{729DC24F-164C-CC74-F088-CF7C9E9FA38C}"/>
              </a:ext>
            </a:extLst>
          </p:cNvPr>
          <p:cNvSpPr txBox="1"/>
          <p:nvPr/>
        </p:nvSpPr>
        <p:spPr>
          <a:xfrm>
            <a:off x="2515214" y="1161621"/>
            <a:ext cx="6103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Input: Latest closing of TTF and EUA markets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6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F485-A501-BDB5-54BD-7D8C799B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2226BE-0ED9-873B-5446-BD957CDD59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505383" y="646601"/>
            <a:ext cx="4273583" cy="6117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06B366-4089-0179-8FAF-0933D4E68B4C}"/>
              </a:ext>
            </a:extLst>
          </p:cNvPr>
          <p:cNvSpPr/>
          <p:nvPr/>
        </p:nvSpPr>
        <p:spPr>
          <a:xfrm>
            <a:off x="2429080" y="1469398"/>
            <a:ext cx="7501468" cy="498776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3E568-8355-CA54-3FAF-89BBD9E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7447AE-9C85-F022-82F1-2572CB112BEC}"/>
              </a:ext>
            </a:extLst>
          </p:cNvPr>
          <p:cNvSpPr txBox="1"/>
          <p:nvPr/>
        </p:nvSpPr>
        <p:spPr>
          <a:xfrm>
            <a:off x="4935644" y="1756762"/>
            <a:ext cx="3687148" cy="24493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Downside summer 2024, upside thereafter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48511-8D45-0924-D201-3E36D1BD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3D26EB-C302-CB26-552F-DE4896B1075C}"/>
              </a:ext>
            </a:extLst>
          </p:cNvPr>
          <p:cNvSpPr/>
          <p:nvPr/>
        </p:nvSpPr>
        <p:spPr>
          <a:xfrm>
            <a:off x="2654384" y="1629408"/>
            <a:ext cx="1197949" cy="49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B0703020203020204" pitchFamily="34" charset="-78"/>
                <a:ea typeface="+mn-ea"/>
                <a:cs typeface="Avenir Heavy" panose="020B0703020203020204" pitchFamily="34" charset="-78"/>
              </a:rPr>
              <a:t>Nominal Euro/MWh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77FAA29-8D99-B782-C593-8499F72E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224132"/>
              </p:ext>
            </p:extLst>
          </p:nvPr>
        </p:nvGraphicFramePr>
        <p:xfrm>
          <a:off x="3031636" y="2301342"/>
          <a:ext cx="6449896" cy="3737388"/>
        </p:xfrm>
        <a:graphic>
          <a:graphicData uri="http://schemas.openxmlformats.org/drawingml/2006/table">
            <a:tbl>
              <a:tblPr/>
              <a:tblGrid>
                <a:gridCol w="1320798">
                  <a:extLst>
                    <a:ext uri="{9D8B030D-6E8A-4147-A177-3AD203B41FA5}">
                      <a16:colId xmlns:a16="http://schemas.microsoft.com/office/drawing/2014/main" val="3828544297"/>
                    </a:ext>
                  </a:extLst>
                </a:gridCol>
                <a:gridCol w="1320798">
                  <a:extLst>
                    <a:ext uri="{9D8B030D-6E8A-4147-A177-3AD203B41FA5}">
                      <a16:colId xmlns:a16="http://schemas.microsoft.com/office/drawing/2014/main" val="961687592"/>
                    </a:ext>
                  </a:extLst>
                </a:gridCol>
                <a:gridCol w="2179316">
                  <a:extLst>
                    <a:ext uri="{9D8B030D-6E8A-4147-A177-3AD203B41FA5}">
                      <a16:colId xmlns:a16="http://schemas.microsoft.com/office/drawing/2014/main" val="3163638751"/>
                    </a:ext>
                  </a:extLst>
                </a:gridCol>
                <a:gridCol w="1628984">
                  <a:extLst>
                    <a:ext uri="{9D8B030D-6E8A-4147-A177-3AD203B41FA5}">
                      <a16:colId xmlns:a16="http://schemas.microsoft.com/office/drawing/2014/main" val="2047259941"/>
                    </a:ext>
                  </a:extLst>
                </a:gridCol>
              </a:tblGrid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Market 11/6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</a:t>
                      </a:r>
                      <a:r>
                        <a:rPr lang="nb-NO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12/6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OL3 </a:t>
                      </a:r>
                      <a:r>
                        <a:rPr lang="nb-NO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outage</a:t>
                      </a:r>
                      <a:endParaRPr lang="nb-N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2746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6DCE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1111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6DCE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5578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6DCE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40489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Q4-24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322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Q1-25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9117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Q2-25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65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3107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32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665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59485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41702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6DCE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77983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6DCE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51156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F6355DAB-F971-5EBD-13B6-1B5F03FCA2D4}"/>
              </a:ext>
            </a:extLst>
          </p:cNvPr>
          <p:cNvSpPr txBox="1"/>
          <p:nvPr/>
        </p:nvSpPr>
        <p:spPr>
          <a:xfrm>
            <a:off x="2515214" y="1161621"/>
            <a:ext cx="6103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Input: Latest closing of TTF and EUA markets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EEA62-8F41-1977-B879-1FE3273A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  <a:latin typeface="Avenir Next LT Pro"/>
              </a:rPr>
              <a:t>If </a:t>
            </a:r>
            <a:r>
              <a:rPr lang="en-US" dirty="0" err="1">
                <a:solidFill>
                  <a:prstClr val="white"/>
                </a:solidFill>
                <a:latin typeface="Avenir Next LT Pro"/>
              </a:rPr>
              <a:t>Olkiluoto</a:t>
            </a:r>
            <a:r>
              <a:rPr lang="en-US" dirty="0">
                <a:solidFill>
                  <a:prstClr val="white"/>
                </a:solidFill>
                <a:latin typeface="Avenir Next LT Pro"/>
              </a:rPr>
              <a:t> 3 on outage Q4+Q1: Finland (FI)</a:t>
            </a:r>
            <a:r>
              <a:rPr lang="en-US" dirty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525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F485-A501-BDB5-54BD-7D8C799B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44C285-F808-3468-A8D9-166ED07D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242908" y="646601"/>
            <a:ext cx="3632764" cy="568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06B366-4089-0179-8FAF-0933D4E68B4C}"/>
              </a:ext>
            </a:extLst>
          </p:cNvPr>
          <p:cNvSpPr/>
          <p:nvPr/>
        </p:nvSpPr>
        <p:spPr>
          <a:xfrm>
            <a:off x="2429080" y="1469398"/>
            <a:ext cx="7501468" cy="498776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3E568-8355-CA54-3FAF-89BBD9E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7447AE-9C85-F022-82F1-2572CB112BEC}"/>
              </a:ext>
            </a:extLst>
          </p:cNvPr>
          <p:cNvSpPr txBox="1"/>
          <p:nvPr/>
        </p:nvSpPr>
        <p:spPr>
          <a:xfrm>
            <a:off x="4935644" y="1756762"/>
            <a:ext cx="3577420" cy="24493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0000"/>
                </a:solidFill>
                <a:latin typeface="Avenir Next LT Pro Demi"/>
              </a:rPr>
              <a:t>Upside for most of products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48511-8D45-0924-D201-3E36D1BD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3D26EB-C302-CB26-552F-DE4896B1075C}"/>
              </a:ext>
            </a:extLst>
          </p:cNvPr>
          <p:cNvSpPr/>
          <p:nvPr/>
        </p:nvSpPr>
        <p:spPr>
          <a:xfrm>
            <a:off x="2654384" y="1629408"/>
            <a:ext cx="1197949" cy="49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B0703020203020204" pitchFamily="34" charset="-78"/>
                <a:ea typeface="+mn-ea"/>
                <a:cs typeface="Avenir Heavy" panose="020B0703020203020204" pitchFamily="34" charset="-78"/>
              </a:rPr>
              <a:t>Nominal Euro/MWh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77FAA29-8D99-B782-C593-8499F72E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05374"/>
              </p:ext>
            </p:extLst>
          </p:nvPr>
        </p:nvGraphicFramePr>
        <p:xfrm>
          <a:off x="3031636" y="2301342"/>
          <a:ext cx="6449896" cy="3737388"/>
        </p:xfrm>
        <a:graphic>
          <a:graphicData uri="http://schemas.openxmlformats.org/drawingml/2006/table">
            <a:tbl>
              <a:tblPr/>
              <a:tblGrid>
                <a:gridCol w="1320798">
                  <a:extLst>
                    <a:ext uri="{9D8B030D-6E8A-4147-A177-3AD203B41FA5}">
                      <a16:colId xmlns:a16="http://schemas.microsoft.com/office/drawing/2014/main" val="3828544297"/>
                    </a:ext>
                  </a:extLst>
                </a:gridCol>
                <a:gridCol w="1320798">
                  <a:extLst>
                    <a:ext uri="{9D8B030D-6E8A-4147-A177-3AD203B41FA5}">
                      <a16:colId xmlns:a16="http://schemas.microsoft.com/office/drawing/2014/main" val="961687592"/>
                    </a:ext>
                  </a:extLst>
                </a:gridCol>
                <a:gridCol w="2179316">
                  <a:extLst>
                    <a:ext uri="{9D8B030D-6E8A-4147-A177-3AD203B41FA5}">
                      <a16:colId xmlns:a16="http://schemas.microsoft.com/office/drawing/2014/main" val="3163638751"/>
                    </a:ext>
                  </a:extLst>
                </a:gridCol>
                <a:gridCol w="1628984">
                  <a:extLst>
                    <a:ext uri="{9D8B030D-6E8A-4147-A177-3AD203B41FA5}">
                      <a16:colId xmlns:a16="http://schemas.microsoft.com/office/drawing/2014/main" val="2047259941"/>
                    </a:ext>
                  </a:extLst>
                </a:gridCol>
              </a:tblGrid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Market 11/6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</a:t>
                      </a:r>
                      <a:r>
                        <a:rPr lang="nb-NO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12/6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  <a:endParaRPr lang="nb-NO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2746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1111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5578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40489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Q4-24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322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Q1-25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9117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Q2-25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3107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665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59485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41702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77983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51156"/>
                  </a:ext>
                </a:extLst>
              </a:tr>
            </a:tbl>
          </a:graphicData>
        </a:graphic>
      </p:graphicFrame>
      <p:sp>
        <p:nvSpPr>
          <p:cNvPr id="2" name="TekstSylinder 4">
            <a:extLst>
              <a:ext uri="{FF2B5EF4-FFF2-40B4-BE49-F238E27FC236}">
                <a16:creationId xmlns:a16="http://schemas.microsoft.com/office/drawing/2014/main" id="{6F0AF179-BC61-2CCE-2965-FA3D834F2BAD}"/>
              </a:ext>
            </a:extLst>
          </p:cNvPr>
          <p:cNvSpPr txBox="1"/>
          <p:nvPr/>
        </p:nvSpPr>
        <p:spPr>
          <a:xfrm>
            <a:off x="2515214" y="1161621"/>
            <a:ext cx="6103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Input: Latest closing of TTF and EUA markets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EEB7AF-A1B2-5A2A-2F34-159B1E77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/>
          <a:lstStyle/>
          <a:p>
            <a:r>
              <a:rPr lang="en-US"/>
              <a:t>‘Mid-term’ Price simulations South of Sweden (SE3)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60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F485-A501-BDB5-54BD-7D8C799B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06B366-4089-0179-8FAF-0933D4E68B4C}"/>
              </a:ext>
            </a:extLst>
          </p:cNvPr>
          <p:cNvSpPr/>
          <p:nvPr/>
        </p:nvSpPr>
        <p:spPr>
          <a:xfrm>
            <a:off x="2429080" y="1469398"/>
            <a:ext cx="7501468" cy="4987764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3E568-8355-CA54-3FAF-89BBD9EA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7447AE-9C85-F022-82F1-2572CB112BEC}"/>
              </a:ext>
            </a:extLst>
          </p:cNvPr>
          <p:cNvSpPr txBox="1"/>
          <p:nvPr/>
        </p:nvSpPr>
        <p:spPr>
          <a:xfrm>
            <a:off x="4935644" y="1756762"/>
            <a:ext cx="3577420" cy="24493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0000"/>
                </a:solidFill>
                <a:latin typeface="Avenir Next LT Pro Demi"/>
              </a:rPr>
              <a:t>Upside for most of products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48511-8D45-0924-D201-3E36D1BD8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3D26EB-C302-CB26-552F-DE4896B1075C}"/>
              </a:ext>
            </a:extLst>
          </p:cNvPr>
          <p:cNvSpPr/>
          <p:nvPr/>
        </p:nvSpPr>
        <p:spPr>
          <a:xfrm>
            <a:off x="2654384" y="1629408"/>
            <a:ext cx="1197949" cy="49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B0703020203020204" pitchFamily="34" charset="-78"/>
                <a:ea typeface="+mn-ea"/>
                <a:cs typeface="Avenir Heavy" panose="020B0703020203020204" pitchFamily="34" charset="-78"/>
              </a:rPr>
              <a:t>Nominal Euro/MWh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77FAA29-8D99-B782-C593-8499F72E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854013"/>
              </p:ext>
            </p:extLst>
          </p:nvPr>
        </p:nvGraphicFramePr>
        <p:xfrm>
          <a:off x="3031636" y="2301342"/>
          <a:ext cx="6449896" cy="3737388"/>
        </p:xfrm>
        <a:graphic>
          <a:graphicData uri="http://schemas.openxmlformats.org/drawingml/2006/table">
            <a:tbl>
              <a:tblPr/>
              <a:tblGrid>
                <a:gridCol w="1320798">
                  <a:extLst>
                    <a:ext uri="{9D8B030D-6E8A-4147-A177-3AD203B41FA5}">
                      <a16:colId xmlns:a16="http://schemas.microsoft.com/office/drawing/2014/main" val="3828544297"/>
                    </a:ext>
                  </a:extLst>
                </a:gridCol>
                <a:gridCol w="1320798">
                  <a:extLst>
                    <a:ext uri="{9D8B030D-6E8A-4147-A177-3AD203B41FA5}">
                      <a16:colId xmlns:a16="http://schemas.microsoft.com/office/drawing/2014/main" val="961687592"/>
                    </a:ext>
                  </a:extLst>
                </a:gridCol>
                <a:gridCol w="2179316">
                  <a:extLst>
                    <a:ext uri="{9D8B030D-6E8A-4147-A177-3AD203B41FA5}">
                      <a16:colId xmlns:a16="http://schemas.microsoft.com/office/drawing/2014/main" val="3163638751"/>
                    </a:ext>
                  </a:extLst>
                </a:gridCol>
                <a:gridCol w="1628984">
                  <a:extLst>
                    <a:ext uri="{9D8B030D-6E8A-4147-A177-3AD203B41FA5}">
                      <a16:colId xmlns:a16="http://schemas.microsoft.com/office/drawing/2014/main" val="2047259941"/>
                    </a:ext>
                  </a:extLst>
                </a:gridCol>
              </a:tblGrid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Market 11/6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Our </a:t>
                      </a:r>
                      <a:r>
                        <a:rPr lang="nb-NO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simulation</a:t>
                      </a:r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12/6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Deviation</a:t>
                      </a:r>
                      <a:endParaRPr lang="nb-NO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2746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1111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5578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40489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Q4-24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322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Q1-25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591170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Q2-25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73107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Q3-25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66568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59485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41702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77983"/>
                  </a:ext>
                </a:extLst>
              </a:tr>
              <a:tr h="31144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Yr-2028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6DCE4"/>
                          </a:highlight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5115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75140D8-527A-EB35-664D-FBF6F605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900"/>
            <a:ext cx="10515600" cy="1325563"/>
          </a:xfrm>
        </p:spPr>
        <p:txBody>
          <a:bodyPr/>
          <a:lstStyle/>
          <a:p>
            <a:r>
              <a:rPr lang="en-US"/>
              <a:t>‘Mid-term’ Price simulations North of Sweden (SE1/SE2)</a:t>
            </a:r>
            <a:endParaRPr lang="en-GB"/>
          </a:p>
        </p:txBody>
      </p:sp>
      <p:sp>
        <p:nvSpPr>
          <p:cNvPr id="9" name="TekstSylinder 4">
            <a:extLst>
              <a:ext uri="{FF2B5EF4-FFF2-40B4-BE49-F238E27FC236}">
                <a16:creationId xmlns:a16="http://schemas.microsoft.com/office/drawing/2014/main" id="{2758CB56-1BEB-7EB8-A33D-10E83A423CC7}"/>
              </a:ext>
            </a:extLst>
          </p:cNvPr>
          <p:cNvSpPr txBox="1"/>
          <p:nvPr/>
        </p:nvSpPr>
        <p:spPr>
          <a:xfrm>
            <a:off x="2515214" y="1161621"/>
            <a:ext cx="6103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Input: Latest closing of TTF and EUA markets</a:t>
            </a:r>
            <a:endParaRPr lang="en-GB" sz="1400" b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22B3B-1A8A-6DB4-EEA0-5F15E3C439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242908" y="646601"/>
            <a:ext cx="3632764" cy="568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82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915EEA1-8895-AAEB-C39B-ECD4E81872D2}"/>
              </a:ext>
            </a:extLst>
          </p:cNvPr>
          <p:cNvSpPr txBox="1">
            <a:spLocks/>
          </p:cNvSpPr>
          <p:nvPr/>
        </p:nvSpPr>
        <p:spPr>
          <a:xfrm>
            <a:off x="1314824" y="735106"/>
            <a:ext cx="10053763" cy="2928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b="1" err="1">
                <a:solidFill>
                  <a:schemeClr val="bg1"/>
                </a:solidFill>
              </a:rPr>
              <a:t>Thank</a:t>
            </a:r>
            <a:r>
              <a:rPr lang="nb-NO" sz="5400" b="1">
                <a:solidFill>
                  <a:srgbClr val="FFFFFF"/>
                </a:solidFill>
              </a:rPr>
              <a:t> </a:t>
            </a:r>
            <a:r>
              <a:rPr lang="nb-NO" sz="5400" b="1" err="1">
                <a:solidFill>
                  <a:srgbClr val="FFFFFF"/>
                </a:solidFill>
              </a:rPr>
              <a:t>you</a:t>
            </a:r>
            <a:r>
              <a:rPr lang="nb-NO" sz="5400" b="1">
                <a:solidFill>
                  <a:srgbClr val="FFFFFF"/>
                </a:solidFill>
              </a:rPr>
              <a:t> for </a:t>
            </a:r>
            <a:r>
              <a:rPr lang="nb-NO" sz="5400" b="1" err="1">
                <a:solidFill>
                  <a:srgbClr val="FFFFFF"/>
                </a:solidFill>
              </a:rPr>
              <a:t>your</a:t>
            </a:r>
            <a:r>
              <a:rPr lang="nb-NO" sz="5400" b="1">
                <a:solidFill>
                  <a:srgbClr val="FFFFFF"/>
                </a:solidFill>
              </a:rPr>
              <a:t> time!</a:t>
            </a:r>
            <a:endParaRPr lang="en-NO" sz="5400" b="1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F374A2-E414-59F2-AAD3-EB714309AA56}"/>
              </a:ext>
            </a:extLst>
          </p:cNvPr>
          <p:cNvSpPr/>
          <p:nvPr/>
        </p:nvSpPr>
        <p:spPr>
          <a:xfrm>
            <a:off x="880252" y="5310543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7932FA-F1EA-ACAD-4492-17D66426ABC1}"/>
              </a:ext>
            </a:extLst>
          </p:cNvPr>
          <p:cNvGrpSpPr/>
          <p:nvPr/>
        </p:nvGrpSpPr>
        <p:grpSpPr>
          <a:xfrm>
            <a:off x="5245304" y="5265765"/>
            <a:ext cx="737050" cy="737050"/>
            <a:chOff x="5927567" y="2576888"/>
            <a:chExt cx="850604" cy="850604"/>
          </a:xfrm>
          <a:solidFill>
            <a:schemeClr val="bg2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AEB7A45-0FF9-AF0D-A953-CC4BA2A08904}"/>
                </a:ext>
              </a:extLst>
            </p:cNvPr>
            <p:cNvSpPr/>
            <p:nvPr/>
          </p:nvSpPr>
          <p:spPr>
            <a:xfrm>
              <a:off x="5927567" y="2576888"/>
              <a:ext cx="850604" cy="8506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6EC0B7-C4D0-FD46-26BF-E9C3D885C726}"/>
                </a:ext>
              </a:extLst>
            </p:cNvPr>
            <p:cNvGrpSpPr/>
            <p:nvPr/>
          </p:nvGrpSpPr>
          <p:grpSpPr>
            <a:xfrm>
              <a:off x="6348107" y="2821215"/>
              <a:ext cx="187325" cy="188913"/>
              <a:chOff x="4286250" y="2886076"/>
              <a:chExt cx="187325" cy="188913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023605E3-6EA1-7F7C-5854-6392CC9E5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2886076"/>
                <a:ext cx="187325" cy="188913"/>
              </a:xfrm>
              <a:custGeom>
                <a:avLst/>
                <a:gdLst>
                  <a:gd name="T0" fmla="*/ 2 w 50"/>
                  <a:gd name="T1" fmla="*/ 0 h 50"/>
                  <a:gd name="T2" fmla="*/ 0 w 50"/>
                  <a:gd name="T3" fmla="*/ 2 h 50"/>
                  <a:gd name="T4" fmla="*/ 2 w 50"/>
                  <a:gd name="T5" fmla="*/ 4 h 50"/>
                  <a:gd name="T6" fmla="*/ 46 w 50"/>
                  <a:gd name="T7" fmla="*/ 48 h 50"/>
                  <a:gd name="T8" fmla="*/ 48 w 50"/>
                  <a:gd name="T9" fmla="*/ 50 h 50"/>
                  <a:gd name="T10" fmla="*/ 50 w 50"/>
                  <a:gd name="T11" fmla="*/ 48 h 50"/>
                  <a:gd name="T12" fmla="*/ 2 w 50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50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6" y="4"/>
                      <a:pt x="46" y="24"/>
                      <a:pt x="46" y="48"/>
                    </a:cubicBezTo>
                    <a:cubicBezTo>
                      <a:pt x="46" y="49"/>
                      <a:pt x="47" y="50"/>
                      <a:pt x="48" y="50"/>
                    </a:cubicBezTo>
                    <a:cubicBezTo>
                      <a:pt x="49" y="50"/>
                      <a:pt x="50" y="49"/>
                      <a:pt x="50" y="48"/>
                    </a:cubicBezTo>
                    <a:cubicBezTo>
                      <a:pt x="50" y="22"/>
                      <a:pt x="28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BB14B060-2C6E-DEA9-AD5F-54BC371A0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2946401"/>
                <a:ext cx="127000" cy="128588"/>
              </a:xfrm>
              <a:custGeom>
                <a:avLst/>
                <a:gdLst>
                  <a:gd name="T0" fmla="*/ 2 w 34"/>
                  <a:gd name="T1" fmla="*/ 4 h 34"/>
                  <a:gd name="T2" fmla="*/ 30 w 34"/>
                  <a:gd name="T3" fmla="*/ 32 h 34"/>
                  <a:gd name="T4" fmla="*/ 32 w 34"/>
                  <a:gd name="T5" fmla="*/ 34 h 34"/>
                  <a:gd name="T6" fmla="*/ 34 w 34"/>
                  <a:gd name="T7" fmla="*/ 32 h 34"/>
                  <a:gd name="T8" fmla="*/ 2 w 34"/>
                  <a:gd name="T9" fmla="*/ 0 h 34"/>
                  <a:gd name="T10" fmla="*/ 0 w 34"/>
                  <a:gd name="T11" fmla="*/ 2 h 34"/>
                  <a:gd name="T12" fmla="*/ 2 w 34"/>
                  <a:gd name="T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4">
                    <a:moveTo>
                      <a:pt x="2" y="4"/>
                    </a:moveTo>
                    <a:cubicBezTo>
                      <a:pt x="17" y="4"/>
                      <a:pt x="30" y="17"/>
                      <a:pt x="30" y="32"/>
                    </a:cubicBezTo>
                    <a:cubicBezTo>
                      <a:pt x="30" y="33"/>
                      <a:pt x="31" y="34"/>
                      <a:pt x="32" y="34"/>
                    </a:cubicBezTo>
                    <a:cubicBezTo>
                      <a:pt x="33" y="34"/>
                      <a:pt x="34" y="33"/>
                      <a:pt x="34" y="32"/>
                    </a:cubicBezTo>
                    <a:cubicBezTo>
                      <a:pt x="34" y="14"/>
                      <a:pt x="20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1E001194-4661-C0BF-9711-69950E8CB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3006726"/>
                <a:ext cx="66675" cy="68263"/>
              </a:xfrm>
              <a:custGeom>
                <a:avLst/>
                <a:gdLst>
                  <a:gd name="T0" fmla="*/ 2 w 18"/>
                  <a:gd name="T1" fmla="*/ 4 h 18"/>
                  <a:gd name="T2" fmla="*/ 14 w 18"/>
                  <a:gd name="T3" fmla="*/ 16 h 18"/>
                  <a:gd name="T4" fmla="*/ 16 w 18"/>
                  <a:gd name="T5" fmla="*/ 18 h 18"/>
                  <a:gd name="T6" fmla="*/ 18 w 18"/>
                  <a:gd name="T7" fmla="*/ 16 h 18"/>
                  <a:gd name="T8" fmla="*/ 2 w 18"/>
                  <a:gd name="T9" fmla="*/ 0 h 18"/>
                  <a:gd name="T10" fmla="*/ 0 w 18"/>
                  <a:gd name="T11" fmla="*/ 2 h 18"/>
                  <a:gd name="T12" fmla="*/ 2 w 18"/>
                  <a:gd name="T13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2" y="4"/>
                    </a:moveTo>
                    <a:cubicBezTo>
                      <a:pt x="9" y="4"/>
                      <a:pt x="14" y="9"/>
                      <a:pt x="14" y="16"/>
                    </a:cubicBezTo>
                    <a:cubicBezTo>
                      <a:pt x="14" y="17"/>
                      <a:pt x="15" y="18"/>
                      <a:pt x="16" y="18"/>
                    </a:cubicBezTo>
                    <a:cubicBezTo>
                      <a:pt x="17" y="18"/>
                      <a:pt x="18" y="17"/>
                      <a:pt x="18" y="16"/>
                    </a:cubicBezTo>
                    <a:cubicBezTo>
                      <a:pt x="18" y="7"/>
                      <a:pt x="11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00"/>
              </a:p>
            </p:txBody>
          </p:sp>
        </p:grp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6BA8EDCF-8147-8C2E-B127-8E91A389DD2B}"/>
              </a:ext>
            </a:extLst>
          </p:cNvPr>
          <p:cNvSpPr/>
          <p:nvPr/>
        </p:nvSpPr>
        <p:spPr>
          <a:xfrm>
            <a:off x="8137257" y="5270790"/>
            <a:ext cx="737050" cy="7370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A4E1C-55F8-4B9B-9DC8-D4DCAF9AC41B}"/>
              </a:ext>
            </a:extLst>
          </p:cNvPr>
          <p:cNvSpPr txBox="1">
            <a:spLocks/>
          </p:cNvSpPr>
          <p:nvPr/>
        </p:nvSpPr>
        <p:spPr>
          <a:xfrm>
            <a:off x="1659807" y="5499788"/>
            <a:ext cx="324916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/>
              <a:t>obo@voltpoweranalytics.com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E4702CC-B9DE-A31D-8140-0C936454D263}"/>
              </a:ext>
            </a:extLst>
          </p:cNvPr>
          <p:cNvSpPr txBox="1">
            <a:spLocks/>
          </p:cNvSpPr>
          <p:nvPr/>
        </p:nvSpPr>
        <p:spPr>
          <a:xfrm>
            <a:off x="6052127" y="5491056"/>
            <a:ext cx="184819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/>
              <a:t>+47 908 42 640</a:t>
            </a:r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8ABD122-E7F0-0FA3-41C2-C4F3E8FBB0EE}"/>
              </a:ext>
            </a:extLst>
          </p:cNvPr>
          <p:cNvSpPr txBox="1">
            <a:spLocks/>
          </p:cNvSpPr>
          <p:nvPr/>
        </p:nvSpPr>
        <p:spPr>
          <a:xfrm>
            <a:off x="8994242" y="5395928"/>
            <a:ext cx="26503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>
                <a:tab pos="19431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2747"/>
              </a:buClr>
              <a:buFont typeface="Garamond" panose="02020404030301010803" pitchFamily="18" charset="0"/>
              <a:buChar char="›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err="1"/>
              <a:t>Kirkegaten</a:t>
            </a:r>
            <a:r>
              <a:rPr lang="en-US" sz="1600"/>
              <a:t> 5, 4836   Arendal, Norway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EA2747-E8B6-E978-D5DC-D8D90B46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03" y="5480545"/>
            <a:ext cx="372198" cy="3721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C24B83-338A-F84D-DEE0-C332FD7D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59" y="5445560"/>
            <a:ext cx="371469" cy="371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1CF185-8CEE-70E5-E344-71C4F85C1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598" y="5339324"/>
            <a:ext cx="481495" cy="481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32DB3-A466-1A27-3029-BF95C8527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3444" y="6123715"/>
            <a:ext cx="728556" cy="7342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33DCA3-C83E-56FB-E6C5-5D07A9A8043A}"/>
              </a:ext>
            </a:extLst>
          </p:cNvPr>
          <p:cNvGrpSpPr/>
          <p:nvPr/>
        </p:nvGrpSpPr>
        <p:grpSpPr>
          <a:xfrm>
            <a:off x="10421948" y="0"/>
            <a:ext cx="1859222" cy="1724839"/>
            <a:chOff x="7542072" y="3514887"/>
            <a:chExt cx="2918908" cy="2707932"/>
          </a:xfrm>
        </p:grpSpPr>
        <p:pic>
          <p:nvPicPr>
            <p:cNvPr id="5" name="Picture 4" descr="A blue lightning bolt in a black background&#10;&#10;Description automatically generated">
              <a:extLst>
                <a:ext uri="{FF2B5EF4-FFF2-40B4-BE49-F238E27FC236}">
                  <a16:creationId xmlns:a16="http://schemas.microsoft.com/office/drawing/2014/main" id="{9DB8B420-F42E-3027-DF75-8DE6A57C9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2072" y="3657062"/>
              <a:ext cx="2832917" cy="2565757"/>
            </a:xfrm>
            <a:prstGeom prst="rect">
              <a:avLst/>
            </a:prstGeom>
            <a:effectLst>
              <a:innerShdw blurRad="63500" dist="254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6" name="Picture 5" descr="A blue lightning bolt in a black background&#10;&#10;Description automatically generated">
              <a:extLst>
                <a:ext uri="{FF2B5EF4-FFF2-40B4-BE49-F238E27FC236}">
                  <a16:creationId xmlns:a16="http://schemas.microsoft.com/office/drawing/2014/main" id="{C710C999-94F8-4163-DA52-1787A112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28063" y="3514887"/>
              <a:ext cx="2832917" cy="2565757"/>
            </a:xfrm>
            <a:prstGeom prst="rect">
              <a:avLst/>
            </a:prstGeom>
            <a:effectLst>
              <a:innerShdw blurRad="63500" dist="25400" dir="135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1866700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2CFC39-4BDE-6534-C17A-118098B3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Volt Power Analytics’ New Client Portal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7762B4-54A6-F2CC-091A-A39BDD63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15" y="1811306"/>
            <a:ext cx="4950055" cy="3740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cs typeface="Arial"/>
              </a:rPr>
              <a:t>The Volt Power Analytics Portal is Live</a:t>
            </a:r>
            <a:endParaRPr lang="en-GB" sz="1400" b="1" dirty="0"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dirty="0">
                <a:cs typeface="Arial"/>
              </a:rPr>
              <a:t>Nordic forward, based on </a:t>
            </a:r>
            <a:r>
              <a:rPr lang="en-GB" sz="1400" b="1" dirty="0">
                <a:cs typeface="Arial"/>
              </a:rPr>
              <a:t>hourly model simulations</a:t>
            </a:r>
            <a:r>
              <a:rPr lang="en-GB" sz="1400" dirty="0">
                <a:cs typeface="Arial"/>
              </a:rPr>
              <a:t>, updated </a:t>
            </a:r>
            <a:r>
              <a:rPr lang="en-GB" sz="1400" b="1" dirty="0">
                <a:cs typeface="Arial"/>
              </a:rPr>
              <a:t>every working day </a:t>
            </a:r>
            <a:r>
              <a:rPr lang="en-GB" sz="1400" dirty="0">
                <a:cs typeface="Arial"/>
              </a:rPr>
              <a:t>with </a:t>
            </a:r>
            <a:r>
              <a:rPr lang="en-GB" sz="1400" b="1" dirty="0">
                <a:cs typeface="Arial"/>
              </a:rPr>
              <a:t>free API access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b="1" dirty="0">
                <a:cs typeface="Arial"/>
              </a:rPr>
              <a:t>Portal Access Available to early adopters now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400" b="1" dirty="0">
              <a:cs typeface="Arial"/>
            </a:endParaRPr>
          </a:p>
          <a:p>
            <a:pPr marL="0" indent="0">
              <a:buNone/>
            </a:pPr>
            <a:r>
              <a:rPr lang="en-GB" b="1" dirty="0">
                <a:cs typeface="Arial"/>
              </a:rPr>
              <a:t>Long Term Outlooks</a:t>
            </a:r>
          </a:p>
          <a:p>
            <a:r>
              <a:rPr lang="en-GB" sz="1400" b="1" dirty="0">
                <a:cs typeface="Arial"/>
              </a:rPr>
              <a:t>Released our Nordic 2035 Outlook using Hourly Resolution Simulations</a:t>
            </a:r>
          </a:p>
          <a:p>
            <a:r>
              <a:rPr lang="en-GB" sz="1400" dirty="0">
                <a:cs typeface="Arial"/>
              </a:rPr>
              <a:t>Long-term power price outlook until 2050 on its way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FBAFA4-7E79-65D6-AD69-F918109F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 descr="A laptops with graphs on them&#10;&#10;Description automatically generated with medium confidence">
            <a:extLst>
              <a:ext uri="{FF2B5EF4-FFF2-40B4-BE49-F238E27FC236}">
                <a16:creationId xmlns:a16="http://schemas.microsoft.com/office/drawing/2014/main" id="{AEB5BA02-0AB9-1EA5-66A4-0745C77C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70" y="2022344"/>
            <a:ext cx="6306892" cy="414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2EAE1-E3E7-2A44-24CC-0E2FDD10F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67" y="5239159"/>
            <a:ext cx="1098520" cy="1097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E0A1F7-5DE0-3B13-4FA3-3F27545FEA2F}"/>
              </a:ext>
            </a:extLst>
          </p:cNvPr>
          <p:cNvSpPr txBox="1"/>
          <p:nvPr/>
        </p:nvSpPr>
        <p:spPr>
          <a:xfrm>
            <a:off x="3664353" y="5418423"/>
            <a:ext cx="2345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venir Next LT Pro Demi" panose="020B0704020202020204" pitchFamily="34" charset="0"/>
              </a:rPr>
              <a:t>Early Portal </a:t>
            </a:r>
          </a:p>
          <a:p>
            <a:r>
              <a:rPr lang="en-GB" sz="1400" dirty="0">
                <a:latin typeface="Avenir Next LT Pro Demi" panose="020B0704020202020204" pitchFamily="34" charset="0"/>
              </a:rPr>
              <a:t>Adopters </a:t>
            </a:r>
          </a:p>
          <a:p>
            <a:r>
              <a:rPr lang="en-GB" sz="1400" dirty="0">
                <a:latin typeface="Avenir Next LT Pro Demi" panose="020B0704020202020204" pitchFamily="34" charset="0"/>
              </a:rPr>
              <a:t>Welcome!</a:t>
            </a:r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8328A54B-4577-0836-0885-3DB6B4D115A5}"/>
              </a:ext>
            </a:extLst>
          </p:cNvPr>
          <p:cNvSpPr/>
          <p:nvPr/>
        </p:nvSpPr>
        <p:spPr>
          <a:xfrm rot="21184565">
            <a:off x="4785552" y="5693001"/>
            <a:ext cx="1007533" cy="189508"/>
          </a:xfrm>
          <a:custGeom>
            <a:avLst/>
            <a:gdLst>
              <a:gd name="connsiteX0" fmla="*/ 0 w 1828800"/>
              <a:gd name="connsiteY0" fmla="*/ 0 h 465870"/>
              <a:gd name="connsiteX1" fmla="*/ 448734 w 1828800"/>
              <a:gd name="connsiteY1" fmla="*/ 330200 h 465870"/>
              <a:gd name="connsiteX2" fmla="*/ 863600 w 1828800"/>
              <a:gd name="connsiteY2" fmla="*/ 211667 h 465870"/>
              <a:gd name="connsiteX3" fmla="*/ 1329267 w 1828800"/>
              <a:gd name="connsiteY3" fmla="*/ 465667 h 465870"/>
              <a:gd name="connsiteX4" fmla="*/ 1828800 w 1828800"/>
              <a:gd name="connsiteY4" fmla="*/ 245534 h 46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465870">
                <a:moveTo>
                  <a:pt x="0" y="0"/>
                </a:moveTo>
                <a:cubicBezTo>
                  <a:pt x="152400" y="147461"/>
                  <a:pt x="304801" y="294922"/>
                  <a:pt x="448734" y="330200"/>
                </a:cubicBezTo>
                <a:cubicBezTo>
                  <a:pt x="592667" y="365478"/>
                  <a:pt x="716845" y="189089"/>
                  <a:pt x="863600" y="211667"/>
                </a:cubicBezTo>
                <a:cubicBezTo>
                  <a:pt x="1010356" y="234245"/>
                  <a:pt x="1168400" y="460022"/>
                  <a:pt x="1329267" y="465667"/>
                </a:cubicBezTo>
                <a:cubicBezTo>
                  <a:pt x="1490134" y="471312"/>
                  <a:pt x="1659467" y="358423"/>
                  <a:pt x="1828800" y="245534"/>
                </a:cubicBezTo>
              </a:path>
            </a:pathLst>
          </a:custGeom>
          <a:noFill/>
          <a:ln w="57150">
            <a:solidFill>
              <a:srgbClr val="0B255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3CD2F1-8592-11D1-17C5-4557E1FE172A}"/>
              </a:ext>
            </a:extLst>
          </p:cNvPr>
          <p:cNvSpPr/>
          <p:nvPr/>
        </p:nvSpPr>
        <p:spPr>
          <a:xfrm>
            <a:off x="11489267" y="6157087"/>
            <a:ext cx="702733" cy="700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6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8B662D-1775-E69A-839D-8241D15C69B6}"/>
              </a:ext>
            </a:extLst>
          </p:cNvPr>
          <p:cNvSpPr/>
          <p:nvPr/>
        </p:nvSpPr>
        <p:spPr>
          <a:xfrm>
            <a:off x="5351546" y="1726242"/>
            <a:ext cx="6434053" cy="4156432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52B34-43EF-0A22-CCF0-9B932820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1" y="230188"/>
            <a:ext cx="9159998" cy="127759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Volt’s EMPS Model For Hourly Price Simulations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F163ACE-9FFA-3D02-3A15-9B12D5252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4"/>
          <a:stretch/>
        </p:blipFill>
        <p:spPr>
          <a:xfrm>
            <a:off x="861844" y="1752601"/>
            <a:ext cx="4222220" cy="413007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F621AD-40F8-074A-8484-E1BDD9124396}" type="slidenum">
              <a:rPr lang="en-NO" smtClean="0"/>
              <a:pPr/>
              <a:t>4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17D94A-5C9B-453B-7599-F41263BE5560}"/>
              </a:ext>
            </a:extLst>
          </p:cNvPr>
          <p:cNvCxnSpPr>
            <a:cxnSpLocks/>
          </p:cNvCxnSpPr>
          <p:nvPr/>
        </p:nvCxnSpPr>
        <p:spPr>
          <a:xfrm>
            <a:off x="3311495" y="3727790"/>
            <a:ext cx="32467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A0D4081-6658-8D0A-D80C-CAA05E225B7E}"/>
              </a:ext>
            </a:extLst>
          </p:cNvPr>
          <p:cNvSpPr txBox="1"/>
          <p:nvPr/>
        </p:nvSpPr>
        <p:spPr>
          <a:xfrm>
            <a:off x="5189534" y="1999000"/>
            <a:ext cx="6593090" cy="39995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Detailed modelling of hydropower plants in Norway and Sweden, incl. 30 years of inflow series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Modelling of thermal power plants in European countries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Forecasts for development of </a:t>
            </a:r>
            <a:r>
              <a:rPr lang="en-US" sz="16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generation sources and power consumption included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Hourly time series for onshore/offshore wind and solar power, power consumption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Hourly </a:t>
            </a:r>
            <a:r>
              <a:rPr lang="en-US" sz="1600">
                <a:solidFill>
                  <a:schemeClr val="bg1"/>
                </a:solidFill>
                <a:latin typeface="Avenir Next LT Pro"/>
                <a:ea typeface="+mn-lt"/>
                <a:cs typeface="+mn-lt"/>
              </a:rPr>
              <a:t>s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imulations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 for forward/long-term horizon (2024-2050) in latest EMPS software (API/Python version)</a:t>
            </a:r>
            <a:endParaRPr lang="en-US" sz="1600">
              <a:solidFill>
                <a:schemeClr val="bg1"/>
              </a:solidFill>
              <a:latin typeface="Avenir Next LT Pro"/>
              <a:ea typeface="+mn-lt"/>
              <a:cs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Calculation of capture prices for renewable investments, utilization of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electrolysers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/>
              <a:ea typeface="+mn-lt"/>
              <a:cs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05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FA714-B0F2-E9FC-4584-5A85AA73920C}"/>
              </a:ext>
            </a:extLst>
          </p:cNvPr>
          <p:cNvSpPr/>
          <p:nvPr/>
        </p:nvSpPr>
        <p:spPr>
          <a:xfrm>
            <a:off x="5402580" y="1555751"/>
            <a:ext cx="6396958" cy="4406068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 Landscape For </a:t>
            </a:r>
            <a:r>
              <a:rPr lang="nb-NO" sz="3200" b="1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Renewable</a:t>
            </a:r>
            <a:r>
              <a:rPr lang="nb-NO" sz="3200" b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Investments 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5</a:t>
            </a:fld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B1F4DF7-350F-1174-D6A6-FB3E7C2BBC3B}"/>
              </a:ext>
            </a:extLst>
          </p:cNvPr>
          <p:cNvSpPr txBox="1"/>
          <p:nvPr/>
        </p:nvSpPr>
        <p:spPr>
          <a:xfrm>
            <a:off x="5619099" y="1727458"/>
            <a:ext cx="6076918" cy="40626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inflation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rate,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rates, </a:t>
            </a:r>
            <a:r>
              <a:rPr lang="en-US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bottlenecks in supply chains: </a:t>
            </a:r>
            <a:r>
              <a:rPr lang="en-US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30-40% increase of CAPEX</a:t>
            </a:r>
            <a:endParaRPr lang="nb-NO" sz="16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Onshore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Licensing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slower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/more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taxes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(Norway)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Offshore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ome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investment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cancelled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hold/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delayed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more</a:t>
            </a:r>
            <a:r>
              <a:rPr lang="nb-NO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subsidies </a:t>
            </a:r>
            <a:r>
              <a:rPr lang="nb-NO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endParaRPr lang="nb-NO" sz="1600" kern="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Solar </a:t>
            </a:r>
            <a:r>
              <a:rPr lang="nb-NO" sz="1600" b="1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projects</a:t>
            </a:r>
            <a:r>
              <a:rPr lang="nb-NO" sz="1600" b="1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: </a:t>
            </a:r>
            <a:r>
              <a:rPr lang="en-US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Healthy </a:t>
            </a:r>
            <a:r>
              <a:rPr lang="en-US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progress recently, weakening capture prices observed. Batteries a solution?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Grid </a:t>
            </a: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Slow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licensing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/progress,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hindering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large-scale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renewable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industrial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Split to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price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zones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Electrolyser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b="1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nb-NO" sz="1600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Strong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for subsidies,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slow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progress,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long-term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off-take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agreements</a:t>
            </a:r>
            <a:r>
              <a:rPr lang="nb-NO" sz="16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Content Placeholder 9" descr="A wind turbines in the water&#10;&#10;Description automatically generated">
            <a:extLst>
              <a:ext uri="{FF2B5EF4-FFF2-40B4-BE49-F238E27FC236}">
                <a16:creationId xmlns:a16="http://schemas.microsoft.com/office/drawing/2014/main" id="{A5267AB9-CC59-A322-6921-3D21D76C4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52" t="9078" r="10135" b="3215"/>
          <a:stretch/>
        </p:blipFill>
        <p:spPr>
          <a:xfrm>
            <a:off x="518159" y="1614598"/>
            <a:ext cx="4452395" cy="4288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97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3C41C8-5B46-E4FE-5F05-A2D75EAA518D}"/>
              </a:ext>
            </a:extLst>
          </p:cNvPr>
          <p:cNvSpPr/>
          <p:nvPr/>
        </p:nvSpPr>
        <p:spPr>
          <a:xfrm>
            <a:off x="838200" y="1814831"/>
            <a:ext cx="5820700" cy="3983989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Offshore Wind Projects – Delayed/Scaled Down In Long-term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2108836"/>
            <a:ext cx="5610225" cy="35756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b="1" dirty="0"/>
              <a:t>Slower development of offshore wind in European </a:t>
            </a:r>
            <a:r>
              <a:rPr lang="en-GB" sz="1600" dirty="0"/>
              <a:t>supply over late 2020s/early 2030s. Higher speed expected over mid 2030s, assuming falling LCOE’s			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b="1" dirty="0"/>
              <a:t>Companies announced plans to scale back </a:t>
            </a:r>
            <a:r>
              <a:rPr lang="en-GB" sz="1600" dirty="0"/>
              <a:t>their green transitions recently: </a:t>
            </a:r>
            <a:r>
              <a:rPr lang="en-GB" sz="1600" dirty="0" err="1"/>
              <a:t>Orsted</a:t>
            </a:r>
            <a:r>
              <a:rPr lang="en-GB" sz="1600" dirty="0"/>
              <a:t>, Iberdrola, ENEL, EDP (Portugal). </a:t>
            </a:r>
            <a:r>
              <a:rPr lang="en-GB" sz="1600" dirty="0" err="1"/>
              <a:t>Statkraft</a:t>
            </a:r>
            <a:r>
              <a:rPr lang="en-GB" sz="1600" dirty="0"/>
              <a:t> now reviewing its green targets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Norwegian projects</a:t>
            </a:r>
            <a:r>
              <a:rPr lang="en-US" sz="1600" dirty="0"/>
              <a:t>: deep sea, high grid costs, high need for subsidies – significantly delayed/cancelled?</a:t>
            </a:r>
            <a:endParaRPr lang="en-GB" sz="1600" dirty="0"/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6</a:t>
            </a:fld>
            <a:endParaRPr lang="en-US"/>
          </a:p>
        </p:txBody>
      </p:sp>
      <p:pic>
        <p:nvPicPr>
          <p:cNvPr id="2050" name="Picture 2" descr="Free View of a Wind Turbines in the Sea  Stock Photo">
            <a:extLst>
              <a:ext uri="{FF2B5EF4-FFF2-40B4-BE49-F238E27FC236}">
                <a16:creationId xmlns:a16="http://schemas.microsoft.com/office/drawing/2014/main" id="{C117EBC7-51C5-1D8D-CB75-0CC805ADF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3" b="22387"/>
          <a:stretch/>
        </p:blipFill>
        <p:spPr bwMode="auto">
          <a:xfrm>
            <a:off x="7291208" y="1656654"/>
            <a:ext cx="3903400" cy="4300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72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29E724-8C21-9BC3-27A8-9182FC2D46DB}"/>
              </a:ext>
            </a:extLst>
          </p:cNvPr>
          <p:cNvSpPr/>
          <p:nvPr/>
        </p:nvSpPr>
        <p:spPr>
          <a:xfrm>
            <a:off x="779069" y="1676401"/>
            <a:ext cx="6221806" cy="4014958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Higher Costs Stall Development Of Green Hydrogen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7CB543-07D9-3F5A-A7FA-2CF02DA9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6358"/>
            <a:ext cx="6027420" cy="36150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More than 50% cost increase for electrolysers over recent 2 years - delays in FIDs		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No significant progress worldwide		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The challenge: Finding long-term offtake agreements to secure cash flow for banks to be able to finance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b="1" dirty="0"/>
              <a:t>The EU not on track to reach its 40 GW target by 2030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EU’s Hydrogen Bank provided</a:t>
            </a:r>
            <a:r>
              <a:rPr lang="en-US" sz="1600" dirty="0"/>
              <a:t> €720 million to 7 renewable hydrogen projects in Europe in April 2024 (ES, PT, FI, NO)</a:t>
            </a:r>
            <a:endParaRPr lang="en-GB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Large-scale industrial electrolyser projects in Sweden/Finland: developed by 2026-2028?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2908" y="23780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076" name="Picture 4" descr="Free Drone Shot of an Industrial Building Stock Photo">
            <a:extLst>
              <a:ext uri="{FF2B5EF4-FFF2-40B4-BE49-F238E27FC236}">
                <a16:creationId xmlns:a16="http://schemas.microsoft.com/office/drawing/2014/main" id="{E4ADBEF9-C9D1-1C4D-A5DB-ECC8F6112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r="16956"/>
          <a:stretch/>
        </p:blipFill>
        <p:spPr bwMode="auto">
          <a:xfrm>
            <a:off x="7400925" y="1607040"/>
            <a:ext cx="3952875" cy="4171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0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FC57E-B6E8-B270-7621-7B759AB7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6B4D21-7B83-FB49-9E43-DF38987FE9B6}"/>
              </a:ext>
            </a:extLst>
          </p:cNvPr>
          <p:cNvSpPr/>
          <p:nvPr/>
        </p:nvSpPr>
        <p:spPr>
          <a:xfrm>
            <a:off x="871728" y="1504464"/>
            <a:ext cx="6092952" cy="4690596"/>
          </a:xfrm>
          <a:prstGeom prst="roundRect">
            <a:avLst>
              <a:gd name="adj" fmla="val 5625"/>
            </a:avLst>
          </a:prstGeom>
          <a:solidFill>
            <a:srgbClr val="1A2F5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2F0CC2-F840-F114-9ECB-FDF80F67B1A8}"/>
              </a:ext>
            </a:extLst>
          </p:cNvPr>
          <p:cNvSpPr/>
          <p:nvPr/>
        </p:nvSpPr>
        <p:spPr>
          <a:xfrm>
            <a:off x="7152640" y="2346960"/>
            <a:ext cx="4358640" cy="2824480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05738B-AA83-F8BF-B36D-EE0C5F76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8900"/>
            <a:ext cx="10762673" cy="1325563"/>
          </a:xfrm>
        </p:spPr>
        <p:txBody>
          <a:bodyPr>
            <a:normAutofit/>
          </a:bodyPr>
          <a:lstStyle/>
          <a:p>
            <a:r>
              <a:rPr lang="en-GB"/>
              <a:t>Development of Electrolysis in ‘Optimistic’ Scenario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0E0E53-5F25-74C9-D297-E2EC0CE2A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384" y="2560809"/>
            <a:ext cx="3887471" cy="24640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/>
              <a:t>Weak performance over front years 2024-2026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/>
              <a:t>Stronger performance over 2027-2030 to a level of 23 GW, compared with EU target of 40 GW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/>
              <a:t>Rather strong performance over early 2030s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F686D-834C-7A90-0FA4-D70F0674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21AD-40F8-074A-8484-E1BDD912439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309AD9A4-05D6-B806-CE59-2DB9A1A5F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872637"/>
              </p:ext>
            </p:extLst>
          </p:nvPr>
        </p:nvGraphicFramePr>
        <p:xfrm>
          <a:off x="1114865" y="1826682"/>
          <a:ext cx="5685526" cy="41092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663">
                  <a:extLst>
                    <a:ext uri="{9D8B030D-6E8A-4147-A177-3AD203B41FA5}">
                      <a16:colId xmlns:a16="http://schemas.microsoft.com/office/drawing/2014/main" val="2477458137"/>
                    </a:ext>
                  </a:extLst>
                </a:gridCol>
                <a:gridCol w="1243709">
                  <a:extLst>
                    <a:ext uri="{9D8B030D-6E8A-4147-A177-3AD203B41FA5}">
                      <a16:colId xmlns:a16="http://schemas.microsoft.com/office/drawing/2014/main" val="3925664823"/>
                    </a:ext>
                  </a:extLst>
                </a:gridCol>
                <a:gridCol w="1308316">
                  <a:extLst>
                    <a:ext uri="{9D8B030D-6E8A-4147-A177-3AD203B41FA5}">
                      <a16:colId xmlns:a16="http://schemas.microsoft.com/office/drawing/2014/main" val="4090421691"/>
                    </a:ext>
                  </a:extLst>
                </a:gridCol>
                <a:gridCol w="1469838">
                  <a:extLst>
                    <a:ext uri="{9D8B030D-6E8A-4147-A177-3AD203B41FA5}">
                      <a16:colId xmlns:a16="http://schemas.microsoft.com/office/drawing/2014/main" val="3516205749"/>
                    </a:ext>
                  </a:extLst>
                </a:gridCol>
              </a:tblGrid>
              <a:tr h="65405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Assumed Power Consumption from </a:t>
                      </a:r>
                      <a:r>
                        <a:rPr lang="en-US" sz="1400" u="none" strike="noStrike" err="1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electrolysers</a:t>
                      </a:r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 in Europe (TWh/a)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416908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Region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2025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0350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Nordic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65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7464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Rest of Europe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850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Total Europe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105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169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685881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pPr algn="l" fontAlgn="b"/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826381"/>
                  </a:ext>
                </a:extLst>
              </a:tr>
              <a:tr h="5935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Assumed </a:t>
                      </a:r>
                      <a:r>
                        <a:rPr lang="en-US" sz="1400" u="none" strike="noStrike" err="1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electrolyser</a:t>
                      </a:r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 capacity in Europe (GW)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07023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Region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2025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2035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7819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Nordic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9270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Rest of Europe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1079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Total Europe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5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nb-NO" sz="14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66120"/>
                  </a:ext>
                </a:extLst>
              </a:tr>
              <a:tr h="43319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* assuming </a:t>
                      </a:r>
                      <a:r>
                        <a:rPr lang="en-US" sz="1200" u="none" strike="noStrike" err="1">
                          <a:solidFill>
                            <a:schemeClr val="bg1"/>
                          </a:solidFill>
                          <a:effectLst/>
                        </a:rPr>
                        <a:t>utilisation</a:t>
                      </a:r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 of 5000 h/a in Nordic and 4000 h/a for rest of Europe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607352"/>
                  </a:ext>
                </a:extLst>
              </a:tr>
            </a:tbl>
          </a:graphicData>
        </a:graphic>
      </p:graphicFrame>
      <p:sp>
        <p:nvSpPr>
          <p:cNvPr id="4" name="Ellipse 9">
            <a:extLst>
              <a:ext uri="{FF2B5EF4-FFF2-40B4-BE49-F238E27FC236}">
                <a16:creationId xmlns:a16="http://schemas.microsoft.com/office/drawing/2014/main" id="{A4114F33-506E-6627-AD59-327EE0119490}"/>
              </a:ext>
            </a:extLst>
          </p:cNvPr>
          <p:cNvSpPr/>
          <p:nvPr/>
        </p:nvSpPr>
        <p:spPr>
          <a:xfrm>
            <a:off x="4114800" y="4314520"/>
            <a:ext cx="1115568" cy="118102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5540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C63A3E-8618-B2D0-5673-7BE9DE6C97B3}"/>
              </a:ext>
            </a:extLst>
          </p:cNvPr>
          <p:cNvSpPr/>
          <p:nvPr/>
        </p:nvSpPr>
        <p:spPr>
          <a:xfrm>
            <a:off x="9126632" y="2137477"/>
            <a:ext cx="2836464" cy="2937442"/>
          </a:xfrm>
          <a:prstGeom prst="roundRect">
            <a:avLst>
              <a:gd name="adj" fmla="val 5625"/>
            </a:avLst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270961-D2CD-E96A-B0F4-EC3B6F7D23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08166" y="-454114"/>
            <a:ext cx="5399971" cy="7729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43AE69-1E96-C1BA-37AD-5BAA653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8900"/>
            <a:ext cx="10762673" cy="1325563"/>
          </a:xfrm>
        </p:spPr>
        <p:txBody>
          <a:bodyPr>
            <a:normAutofit/>
          </a:bodyPr>
          <a:lstStyle/>
          <a:p>
            <a:r>
              <a:rPr lang="en-US"/>
              <a:t>Finnish Power Balance Development (In TWh)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0F39F-A832-F7FD-0001-CB5F5610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21AD-40F8-074A-8484-E1BDD9124396}" type="slidenum">
              <a:rPr lang="en-NO" smtClean="0"/>
              <a:t>9</a:t>
            </a:fld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1FFC5B8-B124-3ACB-D117-B4CB1F94E77B}"/>
              </a:ext>
            </a:extLst>
          </p:cNvPr>
          <p:cNvSpPr txBox="1">
            <a:spLocks/>
          </p:cNvSpPr>
          <p:nvPr/>
        </p:nvSpPr>
        <p:spPr>
          <a:xfrm>
            <a:off x="9173263" y="2346208"/>
            <a:ext cx="2743201" cy="2650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500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Healthy development of renewables and consumption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bg1"/>
                </a:solidFill>
              </a:rPr>
              <a:t>Onshore wind licenses available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bg1"/>
                </a:solidFill>
              </a:rPr>
              <a:t>Large wind projects under construction work or with (potential) FID’s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b="1" kern="100" dirty="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b="1" kern="100" dirty="0">
              <a:solidFill>
                <a:schemeClr val="bg1"/>
              </a:solidFill>
              <a:latin typeface="Avenir Next LT Pro Demi" panose="020B07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 4">
            <a:extLst>
              <a:ext uri="{FF2B5EF4-FFF2-40B4-BE49-F238E27FC236}">
                <a16:creationId xmlns:a16="http://schemas.microsoft.com/office/drawing/2014/main" id="{140F7790-3544-F31A-368E-607917F9E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75026"/>
              </p:ext>
            </p:extLst>
          </p:nvPr>
        </p:nvGraphicFramePr>
        <p:xfrm>
          <a:off x="529150" y="2346208"/>
          <a:ext cx="8336452" cy="2330690"/>
        </p:xfrm>
        <a:graphic>
          <a:graphicData uri="http://schemas.openxmlformats.org/drawingml/2006/table">
            <a:tbl>
              <a:tblPr/>
              <a:tblGrid>
                <a:gridCol w="641266">
                  <a:extLst>
                    <a:ext uri="{9D8B030D-6E8A-4147-A177-3AD203B41FA5}">
                      <a16:colId xmlns:a16="http://schemas.microsoft.com/office/drawing/2014/main" val="1182959700"/>
                    </a:ext>
                  </a:extLst>
                </a:gridCol>
                <a:gridCol w="717916">
                  <a:extLst>
                    <a:ext uri="{9D8B030D-6E8A-4147-A177-3AD203B41FA5}">
                      <a16:colId xmlns:a16="http://schemas.microsoft.com/office/drawing/2014/main" val="2760843898"/>
                    </a:ext>
                  </a:extLst>
                </a:gridCol>
                <a:gridCol w="779477">
                  <a:extLst>
                    <a:ext uri="{9D8B030D-6E8A-4147-A177-3AD203B41FA5}">
                      <a16:colId xmlns:a16="http://schemas.microsoft.com/office/drawing/2014/main" val="1894156844"/>
                    </a:ext>
                  </a:extLst>
                </a:gridCol>
                <a:gridCol w="788983">
                  <a:extLst>
                    <a:ext uri="{9D8B030D-6E8A-4147-A177-3AD203B41FA5}">
                      <a16:colId xmlns:a16="http://schemas.microsoft.com/office/drawing/2014/main" val="602647682"/>
                    </a:ext>
                  </a:extLst>
                </a:gridCol>
                <a:gridCol w="560843">
                  <a:extLst>
                    <a:ext uri="{9D8B030D-6E8A-4147-A177-3AD203B41FA5}">
                      <a16:colId xmlns:a16="http://schemas.microsoft.com/office/drawing/2014/main" val="2092712536"/>
                    </a:ext>
                  </a:extLst>
                </a:gridCol>
                <a:gridCol w="674912">
                  <a:extLst>
                    <a:ext uri="{9D8B030D-6E8A-4147-A177-3AD203B41FA5}">
                      <a16:colId xmlns:a16="http://schemas.microsoft.com/office/drawing/2014/main" val="3959898047"/>
                    </a:ext>
                  </a:extLst>
                </a:gridCol>
                <a:gridCol w="674913">
                  <a:extLst>
                    <a:ext uri="{9D8B030D-6E8A-4147-A177-3AD203B41FA5}">
                      <a16:colId xmlns:a16="http://schemas.microsoft.com/office/drawing/2014/main" val="3089026156"/>
                    </a:ext>
                  </a:extLst>
                </a:gridCol>
                <a:gridCol w="638209">
                  <a:extLst>
                    <a:ext uri="{9D8B030D-6E8A-4147-A177-3AD203B41FA5}">
                      <a16:colId xmlns:a16="http://schemas.microsoft.com/office/drawing/2014/main" val="2282979330"/>
                    </a:ext>
                  </a:extLst>
                </a:gridCol>
                <a:gridCol w="982493">
                  <a:extLst>
                    <a:ext uri="{9D8B030D-6E8A-4147-A177-3AD203B41FA5}">
                      <a16:colId xmlns:a16="http://schemas.microsoft.com/office/drawing/2014/main" val="2080050608"/>
                    </a:ext>
                  </a:extLst>
                </a:gridCol>
                <a:gridCol w="1079771">
                  <a:extLst>
                    <a:ext uri="{9D8B030D-6E8A-4147-A177-3AD203B41FA5}">
                      <a16:colId xmlns:a16="http://schemas.microsoft.com/office/drawing/2014/main" val="2815792153"/>
                    </a:ext>
                  </a:extLst>
                </a:gridCol>
                <a:gridCol w="797669">
                  <a:extLst>
                    <a:ext uri="{9D8B030D-6E8A-4147-A177-3AD203B41FA5}">
                      <a16:colId xmlns:a16="http://schemas.microsoft.com/office/drawing/2014/main" val="1405814049"/>
                    </a:ext>
                  </a:extLst>
                </a:gridCol>
              </a:tblGrid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grid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Power Balance of Finland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72354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90148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69442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2615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 gridSpan="8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0921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Hydro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Onshore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Offshore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Solar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Nuclear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Thermal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CHP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Total production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Consumption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Balance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41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883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-12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824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399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-9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906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2035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41F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A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926783"/>
                  </a:ext>
                </a:extLst>
              </a:tr>
            </a:tbl>
          </a:graphicData>
        </a:graphic>
      </p:graphicFrame>
      <p:pic>
        <p:nvPicPr>
          <p:cNvPr id="8" name="Picture 1">
            <a:extLst>
              <a:ext uri="{FF2B5EF4-FFF2-40B4-BE49-F238E27FC236}">
                <a16:creationId xmlns:a16="http://schemas.microsoft.com/office/drawing/2014/main" id="{3312ACEA-4861-A532-9761-B3768251C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8" y="2302932"/>
            <a:ext cx="1864894" cy="8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_vol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F44"/>
      </a:accent1>
      <a:accent2>
        <a:srgbClr val="EEF4ED"/>
      </a:accent2>
      <a:accent3>
        <a:srgbClr val="EDEDED"/>
      </a:accent3>
      <a:accent4>
        <a:srgbClr val="122041"/>
      </a:accent4>
      <a:accent5>
        <a:srgbClr val="18366E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volt" id="{D53982EE-9BE5-428D-9B53-02A4E599C9BB}" vid="{558B5687-92AF-4A6D-9BD1-E6F02C7C93D5}"/>
    </a:ext>
  </a:extLst>
</a:theme>
</file>

<file path=ppt/theme/theme2.xml><?xml version="1.0" encoding="utf-8"?>
<a:theme xmlns:a="http://schemas.openxmlformats.org/drawingml/2006/main" name="Theme_vol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F44"/>
      </a:accent1>
      <a:accent2>
        <a:srgbClr val="EEF4ED"/>
      </a:accent2>
      <a:accent3>
        <a:srgbClr val="EDEDED"/>
      </a:accent3>
      <a:accent4>
        <a:srgbClr val="122041"/>
      </a:accent4>
      <a:accent5>
        <a:srgbClr val="18366E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volt" id="{D53982EE-9BE5-428D-9B53-02A4E599C9BB}" vid="{558B5687-92AF-4A6D-9BD1-E6F02C7C93D5}"/>
    </a:ext>
  </a:extLst>
</a:theme>
</file>

<file path=ppt/theme/theme3.xml><?xml version="1.0" encoding="utf-8"?>
<a:theme xmlns:a="http://schemas.openxmlformats.org/drawingml/2006/main" name="2_Theme_vol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F44"/>
      </a:accent1>
      <a:accent2>
        <a:srgbClr val="EEF4ED"/>
      </a:accent2>
      <a:accent3>
        <a:srgbClr val="EDEDED"/>
      </a:accent3>
      <a:accent4>
        <a:srgbClr val="122041"/>
      </a:accent4>
      <a:accent5>
        <a:srgbClr val="18366E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volt" id="{D53982EE-9BE5-428D-9B53-02A4E599C9BB}" vid="{558B5687-92AF-4A6D-9BD1-E6F02C7C93D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6e6f5c-2a63-49d6-bf76-8f8ed4e72864" xsi:nil="true"/>
    <lcf76f155ced4ddcb4097134ff3c332f xmlns="3789b4e6-85d6-45ae-bdc3-e9d01246750e">
      <Terms xmlns="http://schemas.microsoft.com/office/infopath/2007/PartnerControls"/>
    </lcf76f155ced4ddcb4097134ff3c332f>
    <SharedWithUsers xmlns="af6e6f5c-2a63-49d6-bf76-8f8ed4e72864">
      <UserInfo>
        <DisplayName>Børge Bogaard</DisplayName>
        <AccountId>28</AccountId>
        <AccountType/>
      </UserInfo>
      <UserInfo>
        <DisplayName>Katinka Bogaard</DisplayName>
        <AccountId>12</AccountId>
        <AccountType/>
      </UserInfo>
      <UserInfo>
        <DisplayName>Tom Donnelly</DisplayName>
        <AccountId>43</AccountId>
        <AccountType/>
      </UserInfo>
      <UserInfo>
        <DisplayName>Odd Gunnar Jakobsen</DisplayName>
        <AccountId>16</AccountId>
        <AccountType/>
      </UserInfo>
      <UserInfo>
        <DisplayName>William Bjoenness</DisplayName>
        <AccountId>15</AccountId>
        <AccountType/>
      </UserInfo>
    </SharedWithUsers>
    <Owner xmlns="3789b4e6-85d6-45ae-bdc3-e9d01246750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DB5CAE381FE4EB3F2C744BF1CE3CA" ma:contentTypeVersion="21" ma:contentTypeDescription="Create a new document." ma:contentTypeScope="" ma:versionID="2c81550d0dfaf06717822564373390f4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4d86473a4b38482698b3599cfd499331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CCE3A-8EEA-464C-B2F2-8ABFA3774349}">
  <ds:schemaRefs>
    <ds:schemaRef ds:uri="1c975d37-b08c-44f3-9135-98d72032c702"/>
    <ds:schemaRef ds:uri="4aac3109-4a24-461a-97e2-04fc86fbd6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ACAF0D-1937-4D01-BA8D-C5E00F70C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D9519F-C6F4-4EBE-B7BE-934FA97FBA91}"/>
</file>

<file path=docProps/app.xml><?xml version="1.0" encoding="utf-8"?>
<Properties xmlns="http://schemas.openxmlformats.org/officeDocument/2006/extended-properties" xmlns:vt="http://schemas.openxmlformats.org/officeDocument/2006/docPropsVTypes">
  <Template>Theme_volt</Template>
  <TotalTime>280</TotalTime>
  <Words>2278</Words>
  <Application>Microsoft Office PowerPoint</Application>
  <PresentationFormat>Widescreen</PresentationFormat>
  <Paragraphs>774</Paragraphs>
  <Slides>24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24</vt:i4>
      </vt:variant>
    </vt:vector>
  </HeadingPairs>
  <TitlesOfParts>
    <vt:vector size="34" baseType="lpstr">
      <vt:lpstr>Aptos Narrow</vt:lpstr>
      <vt:lpstr>Arial</vt:lpstr>
      <vt:lpstr>Avenir Heavy</vt:lpstr>
      <vt:lpstr>Avenir Next LT Pro</vt:lpstr>
      <vt:lpstr>Avenir Next LT Pro Demi</vt:lpstr>
      <vt:lpstr>Calibri</vt:lpstr>
      <vt:lpstr>Wingdings</vt:lpstr>
      <vt:lpstr>1_Theme_volt</vt:lpstr>
      <vt:lpstr>Theme_volt</vt:lpstr>
      <vt:lpstr>2_Theme_volt</vt:lpstr>
      <vt:lpstr>PowerPoint-presentasjon</vt:lpstr>
      <vt:lpstr>A Leading Team With A Thorough Industry Experience</vt:lpstr>
      <vt:lpstr>Volt Power Analytics’ New Client Portal</vt:lpstr>
      <vt:lpstr>Volt’s EMPS Model For Hourly Price Simulations</vt:lpstr>
      <vt:lpstr>New Landscape For Renewable Investments </vt:lpstr>
      <vt:lpstr>Offshore Wind Projects – Delayed/Scaled Down In Long-term Analysis</vt:lpstr>
      <vt:lpstr>Higher Costs Stall Development Of Green Hydrogen</vt:lpstr>
      <vt:lpstr>Development of Electrolysis in ‘Optimistic’ Scenario</vt:lpstr>
      <vt:lpstr>Finnish Power Balance Development (In TWh)</vt:lpstr>
      <vt:lpstr>Finnish Consumption Development 2022-2026 (In TWh)</vt:lpstr>
      <vt:lpstr>PowerPoint-presentasjon</vt:lpstr>
      <vt:lpstr>Swedish Power Balance Development (In TWh)</vt:lpstr>
      <vt:lpstr>Swedish Consumption Development 2022-2030 (In TWh)</vt:lpstr>
      <vt:lpstr>PowerPoint-presentasjon</vt:lpstr>
      <vt:lpstr>Norwegian Renewable Projects Faces Headwind</vt:lpstr>
      <vt:lpstr>Norwegian Power Balance Development (In TWh)</vt:lpstr>
      <vt:lpstr>Norwegian Consumption Development 2022-2030 (In TWh)</vt:lpstr>
      <vt:lpstr>PowerPoint-presentasjon</vt:lpstr>
      <vt:lpstr>European Gas and EUA prices  Mid June 2024</vt:lpstr>
      <vt:lpstr>‘Mid-term’ Price simulations Finland (FI)</vt:lpstr>
      <vt:lpstr>If Olkiluoto 3 on outage Q4+Q1: Finland (FI) </vt:lpstr>
      <vt:lpstr>‘Mid-term’ Price simulations South of Sweden (SE3)</vt:lpstr>
      <vt:lpstr>‘Mid-term’ Price simulations North of Sweden (SE1/SE2)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Katinka Bogaard</dc:creator>
  <cp:lastModifiedBy>Olav Botnen</cp:lastModifiedBy>
  <cp:revision>2</cp:revision>
  <dcterms:created xsi:type="dcterms:W3CDTF">2023-01-16T18:13:50Z</dcterms:created>
  <dcterms:modified xsi:type="dcterms:W3CDTF">2024-06-12T21:54:52Z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b96fc54-95eb-4123-b1cb-966d3d311fa1_Enabled">
    <vt:lpwstr>true</vt:lpwstr>
  </property>
  <property fmtid="{D5CDD505-2E9C-101B-9397-08002B2CF9AE}" pid="3" name="MSIP_Label_9b96fc54-95eb-4123-b1cb-966d3d311fa1_SetDate">
    <vt:lpwstr>2023-01-18T06:19:29Z</vt:lpwstr>
  </property>
  <property fmtid="{D5CDD505-2E9C-101B-9397-08002B2CF9AE}" pid="4" name="MSIP_Label_9b96fc54-95eb-4123-b1cb-966d3d311fa1_Method">
    <vt:lpwstr>Privileged</vt:lpwstr>
  </property>
  <property fmtid="{D5CDD505-2E9C-101B-9397-08002B2CF9AE}" pid="5" name="MSIP_Label_9b96fc54-95eb-4123-b1cb-966d3d311fa1_Name">
    <vt:lpwstr>defa4170-0d19-0005-0001-bc88714345d2</vt:lpwstr>
  </property>
  <property fmtid="{D5CDD505-2E9C-101B-9397-08002B2CF9AE}" pid="6" name="MSIP_Label_9b96fc54-95eb-4123-b1cb-966d3d311fa1_SiteId">
    <vt:lpwstr>9ce76d42-5ecb-4d8f-939b-a462ad28cf34</vt:lpwstr>
  </property>
  <property fmtid="{D5CDD505-2E9C-101B-9397-08002B2CF9AE}" pid="7" name="MSIP_Label_9b96fc54-95eb-4123-b1cb-966d3d311fa1_ActionId">
    <vt:lpwstr>bc29481d-c44f-4eb2-9b3d-f788d01807ef</vt:lpwstr>
  </property>
  <property fmtid="{D5CDD505-2E9C-101B-9397-08002B2CF9AE}" pid="8" name="MSIP_Label_9b96fc54-95eb-4123-b1cb-966d3d311fa1_ContentBits">
    <vt:lpwstr>0</vt:lpwstr>
  </property>
  <property fmtid="{D5CDD505-2E9C-101B-9397-08002B2CF9AE}" pid="9" name="ContentTypeId">
    <vt:lpwstr>0x010100537DB5CAE381FE4EB3F2C744BF1CE3CA</vt:lpwstr>
  </property>
  <property fmtid="{D5CDD505-2E9C-101B-9397-08002B2CF9AE}" pid="10" name="MediaServiceImageTags">
    <vt:lpwstr/>
  </property>
</Properties>
</file>